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Public Sans" charset="1" panose="00000000000000000000"/>
      <p:regular r:id="rId25"/>
    </p:embeddedFont>
    <p:embeddedFont>
      <p:font typeface="Agrandir Medium" charset="1" panose="00000600000000000000"/>
      <p:regular r:id="rId26"/>
    </p:embeddedFont>
    <p:embeddedFont>
      <p:font typeface="Agrandir" charset="1" panose="00000500000000000000"/>
      <p:regular r:id="rId27"/>
    </p:embeddedFont>
    <p:embeddedFont>
      <p:font typeface="Canva Sans Bold" charset="1" panose="020B0803030501040103"/>
      <p:regular r:id="rId28"/>
    </p:embeddedFont>
    <p:embeddedFont>
      <p:font typeface="Agrandir Bold" charset="1" panose="00000800000000000000"/>
      <p:regular r:id="rId29"/>
    </p:embeddedFont>
    <p:embeddedFont>
      <p:font typeface="Public Sans Bold" charset="1" panose="000000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svg>
</file>

<file path=ppt/media/image16.jpeg>
</file>

<file path=ppt/media/image17.png>
</file>

<file path=ppt/media/image18.png>
</file>

<file path=ppt/media/image19.svg>
</file>

<file path=ppt/media/image2.svg>
</file>

<file path=ppt/media/image3.png>
</file>

<file path=ppt/media/image4.svg>
</file>

<file path=ppt/media/image5.jpe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https://github.com/Amritha902/Medithon_HealthGuard" TargetMode="External" Type="http://schemas.openxmlformats.org/officeDocument/2006/relationships/hyperlink"/></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https://github.com/Amritha902/Medithon_HealthGuard"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grpSp>
        <p:nvGrpSpPr>
          <p:cNvPr name="Group 2" id="2"/>
          <p:cNvGrpSpPr/>
          <p:nvPr/>
        </p:nvGrpSpPr>
        <p:grpSpPr>
          <a:xfrm rot="0">
            <a:off x="9144000" y="302221"/>
            <a:ext cx="8841904" cy="9682557"/>
            <a:chOff x="0" y="0"/>
            <a:chExt cx="2328732" cy="2550139"/>
          </a:xfrm>
        </p:grpSpPr>
        <p:sp>
          <p:nvSpPr>
            <p:cNvPr name="Freeform 3" id="3"/>
            <p:cNvSpPr/>
            <p:nvPr/>
          </p:nvSpPr>
          <p:spPr>
            <a:xfrm flipH="false" flipV="false" rot="0">
              <a:off x="0" y="0"/>
              <a:ext cx="2328732" cy="2550139"/>
            </a:xfrm>
            <a:custGeom>
              <a:avLst/>
              <a:gdLst/>
              <a:ahLst/>
              <a:cxnLst/>
              <a:rect r="r" b="b" t="t" l="l"/>
              <a:pathLst>
                <a:path h="2550139" w="2328732">
                  <a:moveTo>
                    <a:pt x="0" y="0"/>
                  </a:moveTo>
                  <a:lnTo>
                    <a:pt x="2328732" y="0"/>
                  </a:lnTo>
                  <a:lnTo>
                    <a:pt x="2328732" y="2550139"/>
                  </a:lnTo>
                  <a:lnTo>
                    <a:pt x="0" y="2550139"/>
                  </a:lnTo>
                  <a:close/>
                </a:path>
              </a:pathLst>
            </a:custGeom>
            <a:solidFill>
              <a:srgbClr val="FBF6F1"/>
            </a:solidFill>
          </p:spPr>
        </p:sp>
        <p:sp>
          <p:nvSpPr>
            <p:cNvPr name="TextBox 4" id="4"/>
            <p:cNvSpPr txBox="true"/>
            <p:nvPr/>
          </p:nvSpPr>
          <p:spPr>
            <a:xfrm>
              <a:off x="0" y="-28575"/>
              <a:ext cx="2328732" cy="2578714"/>
            </a:xfrm>
            <a:prstGeom prst="rect">
              <a:avLst/>
            </a:prstGeom>
          </p:spPr>
          <p:txBody>
            <a:bodyPr anchor="ctr" rtlCol="false" tIns="50800" lIns="50800" bIns="50800" rIns="50800"/>
            <a:lstStyle/>
            <a:p>
              <a:pPr algn="ctr">
                <a:lnSpc>
                  <a:spcPts val="1960"/>
                </a:lnSpc>
              </a:pPr>
            </a:p>
          </p:txBody>
        </p:sp>
      </p:grpSp>
      <p:sp>
        <p:nvSpPr>
          <p:cNvPr name="Freeform 5" id="5"/>
          <p:cNvSpPr/>
          <p:nvPr/>
        </p:nvSpPr>
        <p:spPr>
          <a:xfrm flipH="false" flipV="false" rot="0">
            <a:off x="10159783" y="2041700"/>
            <a:ext cx="6810338" cy="6203599"/>
          </a:xfrm>
          <a:custGeom>
            <a:avLst/>
            <a:gdLst/>
            <a:ahLst/>
            <a:cxnLst/>
            <a:rect r="r" b="b" t="t" l="l"/>
            <a:pathLst>
              <a:path h="6203599" w="6810338">
                <a:moveTo>
                  <a:pt x="0" y="0"/>
                </a:moveTo>
                <a:lnTo>
                  <a:pt x="6810338" y="0"/>
                </a:lnTo>
                <a:lnTo>
                  <a:pt x="6810338" y="6203600"/>
                </a:lnTo>
                <a:lnTo>
                  <a:pt x="0" y="6203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28700" y="1028700"/>
            <a:ext cx="728006" cy="772980"/>
          </a:xfrm>
          <a:custGeom>
            <a:avLst/>
            <a:gdLst/>
            <a:ahLst/>
            <a:cxnLst/>
            <a:rect r="r" b="b" t="t" l="l"/>
            <a:pathLst>
              <a:path h="772980" w="728006">
                <a:moveTo>
                  <a:pt x="0" y="0"/>
                </a:moveTo>
                <a:lnTo>
                  <a:pt x="728006" y="0"/>
                </a:lnTo>
                <a:lnTo>
                  <a:pt x="728006" y="772980"/>
                </a:lnTo>
                <a:lnTo>
                  <a:pt x="0" y="7729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028700" y="3357345"/>
            <a:ext cx="7527889" cy="870964"/>
          </a:xfrm>
          <a:prstGeom prst="rect">
            <a:avLst/>
          </a:prstGeom>
        </p:spPr>
        <p:txBody>
          <a:bodyPr anchor="t" rtlCol="false" tIns="0" lIns="0" bIns="0" rIns="0">
            <a:spAutoFit/>
          </a:bodyPr>
          <a:lstStyle/>
          <a:p>
            <a:pPr algn="l" marL="0" indent="0" lvl="0">
              <a:lnSpc>
                <a:spcPts val="6431"/>
              </a:lnSpc>
            </a:pPr>
            <a:r>
              <a:rPr lang="en-US" sz="6699" spc="-643">
                <a:solidFill>
                  <a:srgbClr val="156669"/>
                </a:solidFill>
                <a:latin typeface="Public Sans"/>
                <a:ea typeface="Public Sans"/>
                <a:cs typeface="Public Sans"/>
                <a:sym typeface="Public Sans"/>
              </a:rPr>
              <a:t>HealthGuard: </a:t>
            </a:r>
          </a:p>
        </p:txBody>
      </p:sp>
      <p:sp>
        <p:nvSpPr>
          <p:cNvPr name="TextBox 8" id="8"/>
          <p:cNvSpPr txBox="true"/>
          <p:nvPr/>
        </p:nvSpPr>
        <p:spPr>
          <a:xfrm rot="0">
            <a:off x="1028700" y="4342609"/>
            <a:ext cx="6616858" cy="3793559"/>
          </a:xfrm>
          <a:prstGeom prst="rect">
            <a:avLst/>
          </a:prstGeom>
        </p:spPr>
        <p:txBody>
          <a:bodyPr anchor="t" rtlCol="false" tIns="0" lIns="0" bIns="0" rIns="0">
            <a:spAutoFit/>
          </a:bodyPr>
          <a:lstStyle/>
          <a:p>
            <a:pPr algn="l" marL="0" indent="0" lvl="0">
              <a:lnSpc>
                <a:spcPts val="4226"/>
              </a:lnSpc>
            </a:pPr>
            <a:r>
              <a:rPr lang="en-US" sz="4545" spc="-372">
                <a:solidFill>
                  <a:srgbClr val="156669"/>
                </a:solidFill>
                <a:latin typeface="Public Sans"/>
                <a:ea typeface="Public Sans"/>
                <a:cs typeface="Public Sans"/>
                <a:sym typeface="Public Sans"/>
              </a:rPr>
              <a:t>A Multifunctional Healthcare Solution for Wearable Monitoring, Automated Tablet Dispensing, and AI-Driven Medical Consultation with Emergency Call Features</a:t>
            </a:r>
          </a:p>
        </p:txBody>
      </p:sp>
      <p:sp>
        <p:nvSpPr>
          <p:cNvPr name="TextBox 9" id="9"/>
          <p:cNvSpPr txBox="true"/>
          <p:nvPr/>
        </p:nvSpPr>
        <p:spPr>
          <a:xfrm rot="0">
            <a:off x="2015825" y="1254217"/>
            <a:ext cx="2119719" cy="388621"/>
          </a:xfrm>
          <a:prstGeom prst="rect">
            <a:avLst/>
          </a:prstGeom>
        </p:spPr>
        <p:txBody>
          <a:bodyPr anchor="t" rtlCol="false" tIns="0" lIns="0" bIns="0" rIns="0">
            <a:spAutoFit/>
          </a:bodyPr>
          <a:lstStyle/>
          <a:p>
            <a:pPr algn="l" marL="0" indent="0" lvl="0">
              <a:lnSpc>
                <a:spcPts val="2790"/>
              </a:lnSpc>
              <a:spcBef>
                <a:spcPct val="0"/>
              </a:spcBef>
            </a:pPr>
            <a:r>
              <a:rPr lang="en-US" sz="3000" spc="-246">
                <a:solidFill>
                  <a:srgbClr val="156669"/>
                </a:solidFill>
                <a:latin typeface="Public Sans"/>
                <a:ea typeface="Public Sans"/>
                <a:cs typeface="Public Sans"/>
                <a:sym typeface="Public Sans"/>
              </a:rPr>
              <a:t>V-Medithon</a:t>
            </a:r>
          </a:p>
        </p:txBody>
      </p:sp>
      <p:sp>
        <p:nvSpPr>
          <p:cNvPr name="TextBox 10" id="10"/>
          <p:cNvSpPr txBox="true"/>
          <p:nvPr/>
        </p:nvSpPr>
        <p:spPr>
          <a:xfrm rot="0">
            <a:off x="1028700" y="8517254"/>
            <a:ext cx="6956263" cy="741046"/>
          </a:xfrm>
          <a:prstGeom prst="rect">
            <a:avLst/>
          </a:prstGeom>
        </p:spPr>
        <p:txBody>
          <a:bodyPr anchor="t" rtlCol="false" tIns="0" lIns="0" bIns="0" rIns="0">
            <a:spAutoFit/>
          </a:bodyPr>
          <a:lstStyle/>
          <a:p>
            <a:pPr algn="l" marL="0" indent="0" lvl="0">
              <a:lnSpc>
                <a:spcPts val="2790"/>
              </a:lnSpc>
            </a:pPr>
            <a:r>
              <a:rPr lang="en-US" sz="3000" spc="-246" u="sng">
                <a:solidFill>
                  <a:srgbClr val="156669"/>
                </a:solidFill>
                <a:latin typeface="Public Sans"/>
                <a:ea typeface="Public Sans"/>
                <a:cs typeface="Public Sans"/>
                <a:sym typeface="Public Sans"/>
                <a:hlinkClick r:id="rId6" tooltip="https://github.com/Amritha902/Medithon_HealthGuard"/>
              </a:rPr>
              <a:t>https://github.com/Amritha902/Medithon_HealthGuard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7FAAC8"/>
        </a:solidFill>
      </p:bgPr>
    </p:bg>
    <p:spTree>
      <p:nvGrpSpPr>
        <p:cNvPr id="1" name=""/>
        <p:cNvGrpSpPr/>
        <p:nvPr/>
      </p:nvGrpSpPr>
      <p:grpSpPr>
        <a:xfrm>
          <a:off x="0" y="0"/>
          <a:ext cx="0" cy="0"/>
          <a:chOff x="0" y="0"/>
          <a:chExt cx="0" cy="0"/>
        </a:xfrm>
      </p:grpSpPr>
      <p:sp>
        <p:nvSpPr>
          <p:cNvPr name="TextBox 2" id="2"/>
          <p:cNvSpPr txBox="true"/>
          <p:nvPr/>
        </p:nvSpPr>
        <p:spPr>
          <a:xfrm rot="0">
            <a:off x="1219200" y="1692135"/>
            <a:ext cx="6607659" cy="3958588"/>
          </a:xfrm>
          <a:prstGeom prst="rect">
            <a:avLst/>
          </a:prstGeom>
        </p:spPr>
        <p:txBody>
          <a:bodyPr anchor="t" rtlCol="false" tIns="0" lIns="0" bIns="0" rIns="0">
            <a:spAutoFit/>
          </a:bodyPr>
          <a:lstStyle/>
          <a:p>
            <a:pPr algn="l" marL="0" indent="0" lvl="0">
              <a:lnSpc>
                <a:spcPts val="7679"/>
              </a:lnSpc>
            </a:pPr>
            <a:r>
              <a:rPr lang="en-US" sz="7999" spc="-767">
                <a:solidFill>
                  <a:srgbClr val="FBF6F1"/>
                </a:solidFill>
                <a:latin typeface="Public Sans"/>
                <a:ea typeface="Public Sans"/>
                <a:cs typeface="Public Sans"/>
                <a:sym typeface="Public Sans"/>
              </a:rPr>
              <a:t>Database Integration and Cloud Connectivity</a:t>
            </a:r>
          </a:p>
        </p:txBody>
      </p:sp>
      <p:sp>
        <p:nvSpPr>
          <p:cNvPr name="TextBox 3" id="3"/>
          <p:cNvSpPr txBox="true"/>
          <p:nvPr/>
        </p:nvSpPr>
        <p:spPr>
          <a:xfrm rot="0">
            <a:off x="1219200" y="5781161"/>
            <a:ext cx="6607659" cy="2900679"/>
          </a:xfrm>
          <a:prstGeom prst="rect">
            <a:avLst/>
          </a:prstGeom>
        </p:spPr>
        <p:txBody>
          <a:bodyPr anchor="t" rtlCol="false" tIns="0" lIns="0" bIns="0" rIns="0">
            <a:spAutoFit/>
          </a:bodyPr>
          <a:lstStyle/>
          <a:p>
            <a:pPr algn="l">
              <a:lnSpc>
                <a:spcPts val="3260"/>
              </a:lnSpc>
            </a:pPr>
            <a:r>
              <a:rPr lang="en-US" sz="2000" b="true">
                <a:solidFill>
                  <a:srgbClr val="FBF6F1"/>
                </a:solidFill>
                <a:latin typeface="Agrandir Medium"/>
                <a:ea typeface="Agrandir Medium"/>
                <a:cs typeface="Agrandir Medium"/>
                <a:sym typeface="Agrandir Medium"/>
              </a:rPr>
              <a:t>The entire system integrates with Firebase, ensuring that health data, prescription schedules, and medication history are stored securely in the cloud. This data can also be synced with hospital databases, providing a comprehensive healthcare management solution, where doctors can monitor patient progress and adjust treatment as necessary.</a:t>
            </a:r>
          </a:p>
        </p:txBody>
      </p:sp>
      <p:grpSp>
        <p:nvGrpSpPr>
          <p:cNvPr name="Group 4" id="4"/>
          <p:cNvGrpSpPr/>
          <p:nvPr/>
        </p:nvGrpSpPr>
        <p:grpSpPr>
          <a:xfrm rot="0">
            <a:off x="8953591" y="1520685"/>
            <a:ext cx="7944572" cy="7245630"/>
            <a:chOff x="0" y="0"/>
            <a:chExt cx="6962546" cy="6350000"/>
          </a:xfrm>
        </p:grpSpPr>
        <p:sp>
          <p:nvSpPr>
            <p:cNvPr name="Freeform 5" id="5"/>
            <p:cNvSpPr/>
            <p:nvPr/>
          </p:nvSpPr>
          <p:spPr>
            <a:xfrm flipH="false" flipV="false" rot="0">
              <a:off x="-6883" y="-1308"/>
              <a:ext cx="6984085" cy="6352794"/>
            </a:xfrm>
            <a:custGeom>
              <a:avLst/>
              <a:gdLst/>
              <a:ahLst/>
              <a:cxnLst/>
              <a:rect r="r" b="b" t="t" l="l"/>
              <a:pathLst>
                <a:path h="6352794" w="6984085">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31188" t="0" r="-31188" b="0"/>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0">
            <a:off x="9467942" y="1543050"/>
            <a:ext cx="7174715" cy="7200900"/>
          </a:xfrm>
          <a:custGeom>
            <a:avLst/>
            <a:gdLst/>
            <a:ahLst/>
            <a:cxnLst/>
            <a:rect r="r" b="b" t="t" l="l"/>
            <a:pathLst>
              <a:path h="7200900" w="7174715">
                <a:moveTo>
                  <a:pt x="0" y="0"/>
                </a:moveTo>
                <a:lnTo>
                  <a:pt x="7174715" y="0"/>
                </a:lnTo>
                <a:lnTo>
                  <a:pt x="7174715" y="7200900"/>
                </a:lnTo>
                <a:lnTo>
                  <a:pt x="0" y="72009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 id="3"/>
          <p:cNvSpPr txBox="true"/>
          <p:nvPr/>
        </p:nvSpPr>
        <p:spPr>
          <a:xfrm rot="0">
            <a:off x="766434" y="673066"/>
            <a:ext cx="7338344" cy="3958588"/>
          </a:xfrm>
          <a:prstGeom prst="rect">
            <a:avLst/>
          </a:prstGeom>
        </p:spPr>
        <p:txBody>
          <a:bodyPr anchor="t" rtlCol="false" tIns="0" lIns="0" bIns="0" rIns="0">
            <a:spAutoFit/>
          </a:bodyPr>
          <a:lstStyle/>
          <a:p>
            <a:pPr algn="l">
              <a:lnSpc>
                <a:spcPts val="7679"/>
              </a:lnSpc>
            </a:pPr>
            <a:r>
              <a:rPr lang="en-US" sz="7999" spc="-767">
                <a:solidFill>
                  <a:srgbClr val="156669"/>
                </a:solidFill>
                <a:latin typeface="Public Sans"/>
                <a:ea typeface="Public Sans"/>
                <a:cs typeface="Public Sans"/>
                <a:sym typeface="Public Sans"/>
              </a:rPr>
              <a:t>Wearable Health Monitoring System</a:t>
            </a:r>
          </a:p>
          <a:p>
            <a:pPr algn="l" marL="0" indent="0" lvl="0">
              <a:lnSpc>
                <a:spcPts val="7679"/>
              </a:lnSpc>
            </a:pPr>
          </a:p>
        </p:txBody>
      </p:sp>
      <p:sp>
        <p:nvSpPr>
          <p:cNvPr name="TextBox 4" id="4"/>
          <p:cNvSpPr txBox="true"/>
          <p:nvPr/>
        </p:nvSpPr>
        <p:spPr>
          <a:xfrm rot="0">
            <a:off x="766434" y="4794865"/>
            <a:ext cx="6864691" cy="4948554"/>
          </a:xfrm>
          <a:prstGeom prst="rect">
            <a:avLst/>
          </a:prstGeom>
        </p:spPr>
        <p:txBody>
          <a:bodyPr anchor="t" rtlCol="false" tIns="0" lIns="0" bIns="0" rIns="0">
            <a:spAutoFit/>
          </a:bodyPr>
          <a:lstStyle/>
          <a:p>
            <a:pPr algn="l">
              <a:lnSpc>
                <a:spcPts val="3260"/>
              </a:lnSpc>
            </a:pPr>
            <a:r>
              <a:rPr lang="en-US" sz="2000" b="true">
                <a:solidFill>
                  <a:srgbClr val="156669"/>
                </a:solidFill>
                <a:latin typeface="Agrandir Medium"/>
                <a:ea typeface="Agrandir Medium"/>
                <a:cs typeface="Agrandir Medium"/>
                <a:sym typeface="Agrandir Medium"/>
              </a:rPr>
              <a:t>Key Functions:</a:t>
            </a:r>
          </a:p>
          <a:p>
            <a:pPr algn="l">
              <a:lnSpc>
                <a:spcPts val="3260"/>
              </a:lnSpc>
            </a:pPr>
            <a:r>
              <a:rPr lang="en-US" sz="2000" b="true">
                <a:solidFill>
                  <a:srgbClr val="156669"/>
                </a:solidFill>
                <a:latin typeface="Agrandir Medium"/>
                <a:ea typeface="Agrandir Medium"/>
                <a:cs typeface="Agrandir Medium"/>
                <a:sym typeface="Agrandir Medium"/>
              </a:rPr>
              <a:t>Collect Sensor Data: Sensors measure vital signs such as heart rate, temperature, and GSR (Galvanic Skin Response).</a:t>
            </a:r>
          </a:p>
          <a:p>
            <a:pPr algn="l">
              <a:lnSpc>
                <a:spcPts val="3260"/>
              </a:lnSpc>
            </a:pPr>
            <a:r>
              <a:rPr lang="en-US" sz="2000" b="true">
                <a:solidFill>
                  <a:srgbClr val="156669"/>
                </a:solidFill>
                <a:latin typeface="Agrandir Medium"/>
                <a:ea typeface="Agrandir Medium"/>
                <a:cs typeface="Agrandir Medium"/>
                <a:sym typeface="Agrandir Medium"/>
              </a:rPr>
              <a:t>Transmit Data: The collected data is sent wirelessly to a central database (Firebase) using the ESP8266 module.</a:t>
            </a:r>
          </a:p>
          <a:p>
            <a:pPr algn="l">
              <a:lnSpc>
                <a:spcPts val="3260"/>
              </a:lnSpc>
            </a:pPr>
            <a:r>
              <a:rPr lang="en-US" sz="2000" b="true">
                <a:solidFill>
                  <a:srgbClr val="156669"/>
                </a:solidFill>
                <a:latin typeface="Agrandir Medium"/>
                <a:ea typeface="Agrandir Medium"/>
                <a:cs typeface="Agrandir Medium"/>
                <a:sym typeface="Agrandir Medium"/>
              </a:rPr>
              <a:t>Real-Time Monitoring: Enables continuous tracking of the patient's health, which can be accessed by other systems (like the kiosk).</a:t>
            </a:r>
          </a:p>
          <a:p>
            <a:pPr algn="l">
              <a:lnSpc>
                <a:spcPts val="3260"/>
              </a:lnSpc>
            </a:pPr>
            <a:r>
              <a:rPr lang="en-US" sz="2000" b="true">
                <a:solidFill>
                  <a:srgbClr val="156669"/>
                </a:solidFill>
                <a:latin typeface="Agrandir Medium"/>
                <a:ea typeface="Agrandir Medium"/>
                <a:cs typeface="Agrandir Medium"/>
                <a:sym typeface="Agrandir Medium"/>
              </a:rPr>
              <a:t>Integration: The wearable's data serves as a primary input for health monitoring and emergency alerts, ensuring timely responses to patient conditions.</a:t>
            </a:r>
          </a:p>
        </p:txBody>
      </p:sp>
      <p:sp>
        <p:nvSpPr>
          <p:cNvPr name="TextBox 5" id="5"/>
          <p:cNvSpPr txBox="true"/>
          <p:nvPr/>
        </p:nvSpPr>
        <p:spPr>
          <a:xfrm rot="0">
            <a:off x="820624" y="3865451"/>
            <a:ext cx="5990536" cy="1072289"/>
          </a:xfrm>
          <a:prstGeom prst="rect">
            <a:avLst/>
          </a:prstGeom>
        </p:spPr>
        <p:txBody>
          <a:bodyPr anchor="t" rtlCol="false" tIns="0" lIns="0" bIns="0" rIns="0">
            <a:spAutoFit/>
          </a:bodyPr>
          <a:lstStyle/>
          <a:p>
            <a:pPr algn="l">
              <a:lnSpc>
                <a:spcPts val="2825"/>
              </a:lnSpc>
            </a:pPr>
            <a:r>
              <a:rPr lang="en-US" sz="2018" spc="-193">
                <a:solidFill>
                  <a:srgbClr val="156669"/>
                </a:solidFill>
                <a:latin typeface="Public Sans"/>
                <a:ea typeface="Public Sans"/>
                <a:cs typeface="Public Sans"/>
                <a:sym typeface="Public Sans"/>
              </a:rPr>
              <a:t>Purpose: This component focuses on collecting real-time health data from patients through wearable sensors.</a:t>
            </a:r>
          </a:p>
          <a:p>
            <a:pPr algn="l">
              <a:lnSpc>
                <a:spcPts val="2825"/>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7FAAC8"/>
        </a:solidFill>
      </p:bgPr>
    </p:bg>
    <p:spTree>
      <p:nvGrpSpPr>
        <p:cNvPr id="1" name=""/>
        <p:cNvGrpSpPr/>
        <p:nvPr/>
      </p:nvGrpSpPr>
      <p:grpSpPr>
        <a:xfrm>
          <a:off x="0" y="0"/>
          <a:ext cx="0" cy="0"/>
          <a:chOff x="0" y="0"/>
          <a:chExt cx="0" cy="0"/>
        </a:xfrm>
      </p:grpSpPr>
      <p:sp>
        <p:nvSpPr>
          <p:cNvPr name="TextBox 2" id="2"/>
          <p:cNvSpPr txBox="true"/>
          <p:nvPr/>
        </p:nvSpPr>
        <p:spPr>
          <a:xfrm rot="0">
            <a:off x="1028700" y="1200150"/>
            <a:ext cx="7082432" cy="2987038"/>
          </a:xfrm>
          <a:prstGeom prst="rect">
            <a:avLst/>
          </a:prstGeom>
        </p:spPr>
        <p:txBody>
          <a:bodyPr anchor="t" rtlCol="false" tIns="0" lIns="0" bIns="0" rIns="0">
            <a:spAutoFit/>
          </a:bodyPr>
          <a:lstStyle/>
          <a:p>
            <a:pPr algn="l">
              <a:lnSpc>
                <a:spcPts val="7679"/>
              </a:lnSpc>
            </a:pPr>
            <a:r>
              <a:rPr lang="en-US" sz="7999" spc="-767">
                <a:solidFill>
                  <a:srgbClr val="FBF6F1"/>
                </a:solidFill>
                <a:latin typeface="Public Sans"/>
                <a:ea typeface="Public Sans"/>
                <a:cs typeface="Public Sans"/>
                <a:sym typeface="Public Sans"/>
              </a:rPr>
              <a:t>Tablet Dispensing System</a:t>
            </a:r>
          </a:p>
          <a:p>
            <a:pPr algn="l" marL="0" indent="0" lvl="0">
              <a:lnSpc>
                <a:spcPts val="7679"/>
              </a:lnSpc>
            </a:pPr>
          </a:p>
        </p:txBody>
      </p:sp>
      <p:sp>
        <p:nvSpPr>
          <p:cNvPr name="TextBox 3" id="3"/>
          <p:cNvSpPr txBox="true"/>
          <p:nvPr/>
        </p:nvSpPr>
        <p:spPr>
          <a:xfrm rot="0">
            <a:off x="933450" y="3272778"/>
            <a:ext cx="7272932" cy="6586854"/>
          </a:xfrm>
          <a:prstGeom prst="rect">
            <a:avLst/>
          </a:prstGeom>
        </p:spPr>
        <p:txBody>
          <a:bodyPr anchor="t" rtlCol="false" tIns="0" lIns="0" bIns="0" rIns="0">
            <a:spAutoFit/>
          </a:bodyPr>
          <a:lstStyle/>
          <a:p>
            <a:pPr algn="l">
              <a:lnSpc>
                <a:spcPts val="3260"/>
              </a:lnSpc>
            </a:pPr>
            <a:r>
              <a:rPr lang="en-US" sz="2000" b="true">
                <a:solidFill>
                  <a:srgbClr val="FBF6F1"/>
                </a:solidFill>
                <a:latin typeface="Agrandir Medium"/>
                <a:ea typeface="Agrandir Medium"/>
                <a:cs typeface="Agrandir Medium"/>
                <a:sym typeface="Agrandir Medium"/>
              </a:rPr>
              <a:t>Purpose: This system automates the dispensing of medication based on the patient’s prescriptions and health conditions.</a:t>
            </a:r>
          </a:p>
          <a:p>
            <a:pPr algn="l">
              <a:lnSpc>
                <a:spcPts val="3260"/>
              </a:lnSpc>
            </a:pPr>
            <a:r>
              <a:rPr lang="en-US" sz="2000" b="true">
                <a:solidFill>
                  <a:srgbClr val="FBF6F1"/>
                </a:solidFill>
                <a:latin typeface="Agrandir Medium"/>
                <a:ea typeface="Agrandir Medium"/>
                <a:cs typeface="Agrandir Medium"/>
                <a:sym typeface="Agrandir Medium"/>
              </a:rPr>
              <a:t>Key Functions:</a:t>
            </a:r>
          </a:p>
          <a:p>
            <a:pPr algn="l">
              <a:lnSpc>
                <a:spcPts val="3260"/>
              </a:lnSpc>
            </a:pPr>
            <a:r>
              <a:rPr lang="en-US" sz="2000" b="true">
                <a:solidFill>
                  <a:srgbClr val="FBF6F1"/>
                </a:solidFill>
                <a:latin typeface="Agrandir Medium"/>
                <a:ea typeface="Agrandir Medium"/>
                <a:cs typeface="Agrandir Medium"/>
                <a:sym typeface="Agrandir Medium"/>
              </a:rPr>
              <a:t>Check Prescription: Validates the medication against a doctor's prescription stored in Firebase.</a:t>
            </a:r>
          </a:p>
          <a:p>
            <a:pPr algn="l">
              <a:lnSpc>
                <a:spcPts val="3260"/>
              </a:lnSpc>
            </a:pPr>
            <a:r>
              <a:rPr lang="en-US" sz="2000" b="true">
                <a:solidFill>
                  <a:srgbClr val="FBF6F1"/>
                </a:solidFill>
                <a:latin typeface="Agrandir Medium"/>
                <a:ea typeface="Agrandir Medium"/>
                <a:cs typeface="Agrandir Medium"/>
                <a:sym typeface="Agrandir Medium"/>
              </a:rPr>
              <a:t>Schedule Tablets: Utilizes a Real-Time Clock (RTC) to determine when to dispense medications, ensuring adherence to prescribed times.</a:t>
            </a:r>
          </a:p>
          <a:p>
            <a:pPr algn="l">
              <a:lnSpc>
                <a:spcPts val="3260"/>
              </a:lnSpc>
            </a:pPr>
            <a:r>
              <a:rPr lang="en-US" sz="2000" b="true">
                <a:solidFill>
                  <a:srgbClr val="FBF6F1"/>
                </a:solidFill>
                <a:latin typeface="Agrandir Medium"/>
                <a:ea typeface="Agrandir Medium"/>
                <a:cs typeface="Agrandir Medium"/>
                <a:sym typeface="Agrandir Medium"/>
              </a:rPr>
              <a:t>Verify Conditions: Checks health data, such as body temperature, to adjust medication dispensing (e.g., adding fever medication when needed).</a:t>
            </a:r>
          </a:p>
          <a:p>
            <a:pPr algn="l">
              <a:lnSpc>
                <a:spcPts val="3260"/>
              </a:lnSpc>
            </a:pPr>
            <a:r>
              <a:rPr lang="en-US" sz="2000" b="true">
                <a:solidFill>
                  <a:srgbClr val="FBF6F1"/>
                </a:solidFill>
                <a:latin typeface="Agrandir Medium"/>
                <a:ea typeface="Agrandir Medium"/>
                <a:cs typeface="Agrandir Medium"/>
                <a:sym typeface="Agrandir Medium"/>
              </a:rPr>
              <a:t>Integration: The dispenser operates based on inputs from both the wearable device and the database, ensuring that the right medication is administered at the right time.</a:t>
            </a:r>
          </a:p>
          <a:p>
            <a:pPr algn="l">
              <a:lnSpc>
                <a:spcPts val="3260"/>
              </a:lnSpc>
            </a:pPr>
          </a:p>
        </p:txBody>
      </p:sp>
      <p:grpSp>
        <p:nvGrpSpPr>
          <p:cNvPr name="Group 4" id="4"/>
          <p:cNvGrpSpPr/>
          <p:nvPr/>
        </p:nvGrpSpPr>
        <p:grpSpPr>
          <a:xfrm rot="0">
            <a:off x="8953591" y="1520685"/>
            <a:ext cx="7944572" cy="7245630"/>
            <a:chOff x="0" y="0"/>
            <a:chExt cx="6962546" cy="6350000"/>
          </a:xfrm>
        </p:grpSpPr>
        <p:sp>
          <p:nvSpPr>
            <p:cNvPr name="Freeform 5" id="5"/>
            <p:cNvSpPr/>
            <p:nvPr/>
          </p:nvSpPr>
          <p:spPr>
            <a:xfrm flipH="false" flipV="false" rot="0">
              <a:off x="-6883" y="-1308"/>
              <a:ext cx="6984085" cy="6352794"/>
            </a:xfrm>
            <a:custGeom>
              <a:avLst/>
              <a:gdLst/>
              <a:ahLst/>
              <a:cxnLst/>
              <a:rect r="r" b="b" t="t" l="l"/>
              <a:pathLst>
                <a:path h="6352794" w="6984085">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18444" t="0" r="-18444" b="0"/>
              </a:stretch>
            </a:blipFill>
          </p:spPr>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0">
            <a:off x="10207727" y="2201071"/>
            <a:ext cx="7051573" cy="5884858"/>
          </a:xfrm>
          <a:custGeom>
            <a:avLst/>
            <a:gdLst/>
            <a:ahLst/>
            <a:cxnLst/>
            <a:rect r="r" b="b" t="t" l="l"/>
            <a:pathLst>
              <a:path h="5884858" w="7051573">
                <a:moveTo>
                  <a:pt x="0" y="0"/>
                </a:moveTo>
                <a:lnTo>
                  <a:pt x="7051573" y="0"/>
                </a:lnTo>
                <a:lnTo>
                  <a:pt x="7051573" y="5884858"/>
                </a:lnTo>
                <a:lnTo>
                  <a:pt x="0" y="58848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 id="3"/>
          <p:cNvSpPr txBox="true"/>
          <p:nvPr/>
        </p:nvSpPr>
        <p:spPr>
          <a:xfrm rot="0">
            <a:off x="1028700" y="1200150"/>
            <a:ext cx="8554947" cy="2987038"/>
          </a:xfrm>
          <a:prstGeom prst="rect">
            <a:avLst/>
          </a:prstGeom>
        </p:spPr>
        <p:txBody>
          <a:bodyPr anchor="t" rtlCol="false" tIns="0" lIns="0" bIns="0" rIns="0">
            <a:spAutoFit/>
          </a:bodyPr>
          <a:lstStyle/>
          <a:p>
            <a:pPr algn="l">
              <a:lnSpc>
                <a:spcPts val="7679"/>
              </a:lnSpc>
            </a:pPr>
            <a:r>
              <a:rPr lang="en-US" sz="7999" spc="-767">
                <a:solidFill>
                  <a:srgbClr val="156669"/>
                </a:solidFill>
                <a:latin typeface="Public Sans"/>
                <a:ea typeface="Public Sans"/>
                <a:cs typeface="Public Sans"/>
                <a:sym typeface="Public Sans"/>
              </a:rPr>
              <a:t>Kiosk System with Health AI</a:t>
            </a:r>
          </a:p>
          <a:p>
            <a:pPr algn="l" marL="0" indent="0" lvl="0">
              <a:lnSpc>
                <a:spcPts val="7679"/>
              </a:lnSpc>
            </a:pPr>
          </a:p>
        </p:txBody>
      </p:sp>
      <p:sp>
        <p:nvSpPr>
          <p:cNvPr name="TextBox 4" id="4"/>
          <p:cNvSpPr txBox="true"/>
          <p:nvPr/>
        </p:nvSpPr>
        <p:spPr>
          <a:xfrm rot="0">
            <a:off x="1028700" y="4044313"/>
            <a:ext cx="8554947" cy="5767704"/>
          </a:xfrm>
          <a:prstGeom prst="rect">
            <a:avLst/>
          </a:prstGeom>
        </p:spPr>
        <p:txBody>
          <a:bodyPr anchor="t" rtlCol="false" tIns="0" lIns="0" bIns="0" rIns="0">
            <a:spAutoFit/>
          </a:bodyPr>
          <a:lstStyle/>
          <a:p>
            <a:pPr algn="l">
              <a:lnSpc>
                <a:spcPts val="3260"/>
              </a:lnSpc>
            </a:pPr>
            <a:r>
              <a:rPr lang="en-US" sz="2000" b="true">
                <a:solidFill>
                  <a:srgbClr val="156669"/>
                </a:solidFill>
                <a:latin typeface="Agrandir Medium"/>
                <a:ea typeface="Agrandir Medium"/>
                <a:cs typeface="Agrandir Medium"/>
                <a:sym typeface="Agrandir Medium"/>
              </a:rPr>
              <a:t>Purpose: This component provides a user interface for patients to interact with their health data and get AI-based diagnoses.</a:t>
            </a:r>
          </a:p>
          <a:p>
            <a:pPr algn="l">
              <a:lnSpc>
                <a:spcPts val="3260"/>
              </a:lnSpc>
            </a:pPr>
            <a:r>
              <a:rPr lang="en-US" sz="2000" b="true">
                <a:solidFill>
                  <a:srgbClr val="156669"/>
                </a:solidFill>
                <a:latin typeface="Agrandir Medium"/>
                <a:ea typeface="Agrandir Medium"/>
                <a:cs typeface="Agrandir Medium"/>
                <a:sym typeface="Agrandir Medium"/>
              </a:rPr>
              <a:t>Key Functions:</a:t>
            </a:r>
          </a:p>
          <a:p>
            <a:pPr algn="l">
              <a:lnSpc>
                <a:spcPts val="3260"/>
              </a:lnSpc>
            </a:pPr>
            <a:r>
              <a:rPr lang="en-US" sz="2000" b="true">
                <a:solidFill>
                  <a:srgbClr val="156669"/>
                </a:solidFill>
                <a:latin typeface="Agrandir Medium"/>
                <a:ea typeface="Agrandir Medium"/>
                <a:cs typeface="Agrandir Medium"/>
                <a:sym typeface="Agrandir Medium"/>
              </a:rPr>
              <a:t>Receive Patient Data: Pulls health data from the wearable and Firebase.</a:t>
            </a:r>
          </a:p>
          <a:p>
            <a:pPr algn="l">
              <a:lnSpc>
                <a:spcPts val="3260"/>
              </a:lnSpc>
            </a:pPr>
            <a:r>
              <a:rPr lang="en-US" sz="2000" b="true">
                <a:solidFill>
                  <a:srgbClr val="156669"/>
                </a:solidFill>
                <a:latin typeface="Agrandir Medium"/>
                <a:ea typeface="Agrandir Medium"/>
                <a:cs typeface="Agrandir Medium"/>
                <a:sym typeface="Agrandir Medium"/>
              </a:rPr>
              <a:t>Image Processing AI: Uses algorithms to analyze symptoms based on images (e.g., cough detection) to assist in diagnosing conditions like colds.</a:t>
            </a:r>
          </a:p>
          <a:p>
            <a:pPr algn="l">
              <a:lnSpc>
                <a:spcPts val="3260"/>
              </a:lnSpc>
            </a:pPr>
            <a:r>
              <a:rPr lang="en-US" sz="2000" b="true">
                <a:solidFill>
                  <a:srgbClr val="156669"/>
                </a:solidFill>
                <a:latin typeface="Agrandir Medium"/>
                <a:ea typeface="Agrandir Medium"/>
                <a:cs typeface="Agrandir Medium"/>
                <a:sym typeface="Agrandir Medium"/>
              </a:rPr>
              <a:t>Suggest Treatment: Provides recommendations for treatment based on the AI analysis.</a:t>
            </a:r>
          </a:p>
          <a:p>
            <a:pPr algn="l">
              <a:lnSpc>
                <a:spcPts val="3260"/>
              </a:lnSpc>
            </a:pPr>
            <a:r>
              <a:rPr lang="en-US" sz="2000" b="true">
                <a:solidFill>
                  <a:srgbClr val="156669"/>
                </a:solidFill>
                <a:latin typeface="Agrandir Medium"/>
                <a:ea typeface="Agrandir Medium"/>
                <a:cs typeface="Agrandir Medium"/>
                <a:sym typeface="Agrandir Medium"/>
              </a:rPr>
              <a:t>Integration: The kiosk communicates with the dispensing system to ensure that suggested treatments are aligned with the medications available for the patient.</a:t>
            </a:r>
          </a:p>
          <a:p>
            <a:pPr algn="l">
              <a:lnSpc>
                <a:spcPts val="3260"/>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7FAAC8"/>
        </a:solidFill>
      </p:bgPr>
    </p:bg>
    <p:spTree>
      <p:nvGrpSpPr>
        <p:cNvPr id="1" name=""/>
        <p:cNvGrpSpPr/>
        <p:nvPr/>
      </p:nvGrpSpPr>
      <p:grpSpPr>
        <a:xfrm>
          <a:off x="0" y="0"/>
          <a:ext cx="0" cy="0"/>
          <a:chOff x="0" y="0"/>
          <a:chExt cx="0" cy="0"/>
        </a:xfrm>
      </p:grpSpPr>
      <p:sp>
        <p:nvSpPr>
          <p:cNvPr name="TextBox 2" id="2"/>
          <p:cNvSpPr txBox="true"/>
          <p:nvPr/>
        </p:nvSpPr>
        <p:spPr>
          <a:xfrm rot="0">
            <a:off x="1219200" y="1200150"/>
            <a:ext cx="6607659" cy="3958588"/>
          </a:xfrm>
          <a:prstGeom prst="rect">
            <a:avLst/>
          </a:prstGeom>
        </p:spPr>
        <p:txBody>
          <a:bodyPr anchor="t" rtlCol="false" tIns="0" lIns="0" bIns="0" rIns="0">
            <a:spAutoFit/>
          </a:bodyPr>
          <a:lstStyle/>
          <a:p>
            <a:pPr algn="l">
              <a:lnSpc>
                <a:spcPts val="7679"/>
              </a:lnSpc>
            </a:pPr>
            <a:r>
              <a:rPr lang="en-US" sz="7999" spc="-767">
                <a:solidFill>
                  <a:srgbClr val="FBF6F1"/>
                </a:solidFill>
                <a:latin typeface="Public Sans"/>
                <a:ea typeface="Public Sans"/>
                <a:cs typeface="Public Sans"/>
                <a:sym typeface="Public Sans"/>
              </a:rPr>
              <a:t>Emergency and Critical Alert System</a:t>
            </a:r>
          </a:p>
          <a:p>
            <a:pPr algn="l" marL="0" indent="0" lvl="0">
              <a:lnSpc>
                <a:spcPts val="7679"/>
              </a:lnSpc>
            </a:pPr>
          </a:p>
        </p:txBody>
      </p:sp>
      <p:sp>
        <p:nvSpPr>
          <p:cNvPr name="TextBox 3" id="3"/>
          <p:cNvSpPr txBox="true"/>
          <p:nvPr/>
        </p:nvSpPr>
        <p:spPr>
          <a:xfrm rot="0">
            <a:off x="1028700" y="4563112"/>
            <a:ext cx="9172945" cy="4538979"/>
          </a:xfrm>
          <a:prstGeom prst="rect">
            <a:avLst/>
          </a:prstGeom>
        </p:spPr>
        <p:txBody>
          <a:bodyPr anchor="t" rtlCol="false" tIns="0" lIns="0" bIns="0" rIns="0">
            <a:spAutoFit/>
          </a:bodyPr>
          <a:lstStyle/>
          <a:p>
            <a:pPr algn="l">
              <a:lnSpc>
                <a:spcPts val="3260"/>
              </a:lnSpc>
            </a:pPr>
            <a:r>
              <a:rPr lang="en-US" sz="2000" b="true">
                <a:solidFill>
                  <a:srgbClr val="FBF6F1"/>
                </a:solidFill>
                <a:latin typeface="Agrandir Medium"/>
                <a:ea typeface="Agrandir Medium"/>
                <a:cs typeface="Agrandir Medium"/>
                <a:sym typeface="Agrandir Medium"/>
              </a:rPr>
              <a:t>Purpose: Provides safety and emergency response capabilities.</a:t>
            </a:r>
          </a:p>
          <a:p>
            <a:pPr algn="l">
              <a:lnSpc>
                <a:spcPts val="3260"/>
              </a:lnSpc>
            </a:pPr>
            <a:r>
              <a:rPr lang="en-US" sz="2000" b="true">
                <a:solidFill>
                  <a:srgbClr val="FBF6F1"/>
                </a:solidFill>
                <a:latin typeface="Agrandir Medium"/>
                <a:ea typeface="Agrandir Medium"/>
                <a:cs typeface="Agrandir Medium"/>
                <a:sym typeface="Agrandir Medium"/>
              </a:rPr>
              <a:t>Key Functions:</a:t>
            </a:r>
          </a:p>
          <a:p>
            <a:pPr algn="l">
              <a:lnSpc>
                <a:spcPts val="3260"/>
              </a:lnSpc>
            </a:pPr>
            <a:r>
              <a:rPr lang="en-US" sz="2000" b="true">
                <a:solidFill>
                  <a:srgbClr val="FBF6F1"/>
                </a:solidFill>
                <a:latin typeface="Agrandir Medium"/>
                <a:ea typeface="Agrandir Medium"/>
                <a:cs typeface="Agrandir Medium"/>
                <a:sym typeface="Agrandir Medium"/>
              </a:rPr>
              <a:t>Monitor Vitals: Continuously checks critical health parameters.</a:t>
            </a:r>
          </a:p>
          <a:p>
            <a:pPr algn="l">
              <a:lnSpc>
                <a:spcPts val="3260"/>
              </a:lnSpc>
            </a:pPr>
            <a:r>
              <a:rPr lang="en-US" sz="2000" b="true">
                <a:solidFill>
                  <a:srgbClr val="FBF6F1"/>
                </a:solidFill>
                <a:latin typeface="Agrandir Medium"/>
                <a:ea typeface="Agrandir Medium"/>
                <a:cs typeface="Agrandir Medium"/>
                <a:sym typeface="Agrandir Medium"/>
              </a:rPr>
              <a:t>Check for Critical Conditions: Evaluates whether vital signs indicate emergencies (e.g., high fever or abnormal heart rates).</a:t>
            </a:r>
          </a:p>
          <a:p>
            <a:pPr algn="l">
              <a:lnSpc>
                <a:spcPts val="3260"/>
              </a:lnSpc>
            </a:pPr>
            <a:r>
              <a:rPr lang="en-US" sz="2000" b="true">
                <a:solidFill>
                  <a:srgbClr val="FBF6F1"/>
                </a:solidFill>
                <a:latin typeface="Agrandir Medium"/>
                <a:ea typeface="Agrandir Medium"/>
                <a:cs typeface="Agrandir Medium"/>
                <a:sym typeface="Agrandir Medium"/>
              </a:rPr>
              <a:t>Trigger Alerts: If a critical condition is detected, the system sends alerts to the patient, healthcare providers, and even calls an ambulance if necessary.</a:t>
            </a:r>
          </a:p>
          <a:p>
            <a:pPr algn="l">
              <a:lnSpc>
                <a:spcPts val="3260"/>
              </a:lnSpc>
            </a:pPr>
            <a:r>
              <a:rPr lang="en-US" sz="2000" b="true">
                <a:solidFill>
                  <a:srgbClr val="FBF6F1"/>
                </a:solidFill>
                <a:latin typeface="Agrandir Medium"/>
                <a:ea typeface="Agrandir Medium"/>
                <a:cs typeface="Agrandir Medium"/>
                <a:sym typeface="Agrandir Medium"/>
              </a:rPr>
              <a:t>Integration: This system is interlinked with the wearable device and the kiosk to ensure prompt action is taken during emergencies, thereby enhancing patient safety.</a:t>
            </a:r>
          </a:p>
        </p:txBody>
      </p:sp>
      <p:grpSp>
        <p:nvGrpSpPr>
          <p:cNvPr name="Group 4" id="4"/>
          <p:cNvGrpSpPr/>
          <p:nvPr/>
        </p:nvGrpSpPr>
        <p:grpSpPr>
          <a:xfrm rot="0">
            <a:off x="8953591" y="1520685"/>
            <a:ext cx="7944572" cy="7245630"/>
            <a:chOff x="0" y="0"/>
            <a:chExt cx="6962546" cy="6350000"/>
          </a:xfrm>
        </p:grpSpPr>
        <p:sp>
          <p:nvSpPr>
            <p:cNvPr name="Freeform 5" id="5"/>
            <p:cNvSpPr/>
            <p:nvPr/>
          </p:nvSpPr>
          <p:spPr>
            <a:xfrm flipH="false" flipV="false" rot="0">
              <a:off x="-6883" y="-1308"/>
              <a:ext cx="6984085" cy="6352794"/>
            </a:xfrm>
            <a:custGeom>
              <a:avLst/>
              <a:gdLst/>
              <a:ahLst/>
              <a:cxnLst/>
              <a:rect r="r" b="b" t="t" l="l"/>
              <a:pathLst>
                <a:path h="6352794" w="6984085">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31188" t="0" r="-31188" b="0"/>
              </a:stretch>
            </a:blipFill>
          </p:spPr>
        </p:sp>
      </p:grpSp>
    </p:spTree>
  </p:cSld>
  <p:clrMapOvr>
    <a:masterClrMapping/>
  </p:clrMapOvr>
</p:sld>
</file>

<file path=ppt/slides/slide15.xml><?xml version="1.0" encoding="utf-8"?>
<p:sld xmlns:p="http://schemas.openxmlformats.org/presentationml/2006/main" xmlns:a="http://schemas.openxmlformats.org/drawingml/2006/main">
  <p:cSld>
    <p:bg>
      <p:bgPr>
        <a:solidFill>
          <a:srgbClr val="FBF6F1"/>
        </a:solidFill>
      </p:bgPr>
    </p:bg>
    <p:spTree>
      <p:nvGrpSpPr>
        <p:cNvPr id="1" name=""/>
        <p:cNvGrpSpPr/>
        <p:nvPr/>
      </p:nvGrpSpPr>
      <p:grpSpPr>
        <a:xfrm>
          <a:off x="0" y="0"/>
          <a:ext cx="0" cy="0"/>
          <a:chOff x="0" y="0"/>
          <a:chExt cx="0" cy="0"/>
        </a:xfrm>
      </p:grpSpPr>
      <p:sp>
        <p:nvSpPr>
          <p:cNvPr name="TextBox 2" id="2"/>
          <p:cNvSpPr txBox="true"/>
          <p:nvPr/>
        </p:nvSpPr>
        <p:spPr>
          <a:xfrm rot="0">
            <a:off x="7521575" y="997585"/>
            <a:ext cx="7072549" cy="6632328"/>
          </a:xfrm>
          <a:prstGeom prst="rect">
            <a:avLst/>
          </a:prstGeom>
        </p:spPr>
        <p:txBody>
          <a:bodyPr anchor="t" rtlCol="false" tIns="0" lIns="0" bIns="0" rIns="0">
            <a:spAutoFit/>
          </a:bodyPr>
          <a:lstStyle/>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Purpose</a:t>
            </a:r>
            <a:r>
              <a:rPr lang="en-US" sz="2509" u="none">
                <a:solidFill>
                  <a:srgbClr val="156669"/>
                </a:solidFill>
                <a:latin typeface="Agrandir"/>
                <a:ea typeface="Agrandir"/>
                <a:cs typeface="Agrandir"/>
                <a:sym typeface="Agrandir"/>
              </a:rPr>
              <a:t>: Serves as the user-friendly interface for patients to manage their health and medications.</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Key Functions</a:t>
            </a:r>
            <a:r>
              <a:rPr lang="en-US" sz="2509" u="none">
                <a:solidFill>
                  <a:srgbClr val="156669"/>
                </a:solidFill>
                <a:latin typeface="Agrandir"/>
                <a:ea typeface="Agrandir"/>
                <a:cs typeface="Agrandir"/>
                <a:sym typeface="Agrandir"/>
              </a:rPr>
              <a:t>:</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User Login</a:t>
            </a:r>
            <a:r>
              <a:rPr lang="en-US" sz="2509" u="none">
                <a:solidFill>
                  <a:srgbClr val="156669"/>
                </a:solidFill>
                <a:latin typeface="Agrandir"/>
                <a:ea typeface="Agrandir"/>
                <a:cs typeface="Agrandir"/>
                <a:sym typeface="Agrandir"/>
              </a:rPr>
              <a:t>: Secure access to personal health data and prescription details.</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Display Health Data</a:t>
            </a:r>
            <a:r>
              <a:rPr lang="en-US" sz="2509" u="none">
                <a:solidFill>
                  <a:srgbClr val="156669"/>
                </a:solidFill>
                <a:latin typeface="Agrandir"/>
                <a:ea typeface="Agrandir"/>
                <a:cs typeface="Agrandir"/>
                <a:sym typeface="Agrandir"/>
              </a:rPr>
              <a:t>: Shows real-time health metrics collected from the wearable.</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Schedule Management</a:t>
            </a:r>
            <a:r>
              <a:rPr lang="en-US" sz="2509" u="none">
                <a:solidFill>
                  <a:srgbClr val="156669"/>
                </a:solidFill>
                <a:latin typeface="Agrandir"/>
                <a:ea typeface="Agrandir"/>
                <a:cs typeface="Agrandir"/>
                <a:sym typeface="Agrandir"/>
              </a:rPr>
              <a:t>: Allows users to view and manage their medication schedule.</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Alerts</a:t>
            </a:r>
            <a:r>
              <a:rPr lang="en-US" sz="2509" u="none">
                <a:solidFill>
                  <a:srgbClr val="156669"/>
                </a:solidFill>
                <a:latin typeface="Agrandir"/>
                <a:ea typeface="Agrandir"/>
                <a:cs typeface="Agrandir"/>
                <a:sym typeface="Agrandir"/>
              </a:rPr>
              <a:t>: Notifies patients about critical health conditions or medication times.</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Integration</a:t>
            </a:r>
            <a:r>
              <a:rPr lang="en-US" sz="2509" u="none">
                <a:solidFill>
                  <a:srgbClr val="156669"/>
                </a:solidFill>
                <a:latin typeface="Agrandir"/>
                <a:ea typeface="Agrandir"/>
                <a:cs typeface="Agrandir"/>
                <a:sym typeface="Agrandir"/>
              </a:rPr>
              <a:t>: The app connects to Firebase for real-time updates and alerts, enhancing patient adherence to medication schedules.</a:t>
            </a:r>
          </a:p>
        </p:txBody>
      </p:sp>
      <p:sp>
        <p:nvSpPr>
          <p:cNvPr name="TextBox 3" id="3"/>
          <p:cNvSpPr txBox="true"/>
          <p:nvPr/>
        </p:nvSpPr>
        <p:spPr>
          <a:xfrm rot="0">
            <a:off x="1374775" y="1134427"/>
            <a:ext cx="4762500" cy="1914525"/>
          </a:xfrm>
          <a:prstGeom prst="rect">
            <a:avLst/>
          </a:prstGeom>
        </p:spPr>
        <p:txBody>
          <a:bodyPr anchor="t" rtlCol="false" tIns="0" lIns="0" bIns="0" rIns="0">
            <a:spAutoFit/>
          </a:bodyPr>
          <a:lstStyle/>
          <a:p>
            <a:pPr algn="l" marL="0" indent="0" lvl="0">
              <a:lnSpc>
                <a:spcPts val="7275"/>
              </a:lnSpc>
              <a:spcBef>
                <a:spcPct val="0"/>
              </a:spcBef>
            </a:pPr>
            <a:r>
              <a:rPr lang="en-US" sz="7500" spc="-719" u="none">
                <a:solidFill>
                  <a:srgbClr val="156669"/>
                </a:solidFill>
                <a:latin typeface="Public Sans"/>
                <a:ea typeface="Public Sans"/>
                <a:cs typeface="Public Sans"/>
                <a:sym typeface="Public Sans"/>
              </a:rPr>
              <a:t>Mobile App Interface</a:t>
            </a:r>
          </a:p>
        </p:txBody>
      </p:sp>
      <p:sp>
        <p:nvSpPr>
          <p:cNvPr name="TextBox 4" id="4"/>
          <p:cNvSpPr txBox="true"/>
          <p:nvPr/>
        </p:nvSpPr>
        <p:spPr>
          <a:xfrm rot="0">
            <a:off x="869428" y="3399800"/>
            <a:ext cx="5267847" cy="2647949"/>
          </a:xfrm>
          <a:prstGeom prst="rect">
            <a:avLst/>
          </a:prstGeom>
        </p:spPr>
        <p:txBody>
          <a:bodyPr anchor="t" rtlCol="false" tIns="0" lIns="0" bIns="0" rIns="0">
            <a:spAutoFit/>
          </a:bodyPr>
          <a:lstStyle/>
          <a:p>
            <a:pPr algn="ctr">
              <a:lnSpc>
                <a:spcPts val="4200"/>
              </a:lnSpc>
            </a:pPr>
            <a:r>
              <a:rPr lang="en-US" sz="3000" b="true">
                <a:solidFill>
                  <a:srgbClr val="156669"/>
                </a:solidFill>
                <a:latin typeface="Canva Sans Bold"/>
                <a:ea typeface="Canva Sans Bold"/>
                <a:cs typeface="Canva Sans Bold"/>
                <a:sym typeface="Canva Sans Bold"/>
              </a:rPr>
              <a:t>If users are not satisfied with AI suggestion then users can book an appointment in the nearby via the app</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grpSp>
        <p:nvGrpSpPr>
          <p:cNvPr name="Group 2" id="2"/>
          <p:cNvGrpSpPr/>
          <p:nvPr/>
        </p:nvGrpSpPr>
        <p:grpSpPr>
          <a:xfrm rot="0">
            <a:off x="331406" y="302221"/>
            <a:ext cx="17625189" cy="9682557"/>
            <a:chOff x="0" y="0"/>
            <a:chExt cx="4642025" cy="2550139"/>
          </a:xfrm>
        </p:grpSpPr>
        <p:sp>
          <p:nvSpPr>
            <p:cNvPr name="Freeform 3" id="3"/>
            <p:cNvSpPr/>
            <p:nvPr/>
          </p:nvSpPr>
          <p:spPr>
            <a:xfrm flipH="false" flipV="false" rot="0">
              <a:off x="0" y="0"/>
              <a:ext cx="4642025" cy="2550139"/>
            </a:xfrm>
            <a:custGeom>
              <a:avLst/>
              <a:gdLst/>
              <a:ahLst/>
              <a:cxnLst/>
              <a:rect r="r" b="b" t="t" l="l"/>
              <a:pathLst>
                <a:path h="2550139" w="4642025">
                  <a:moveTo>
                    <a:pt x="0" y="0"/>
                  </a:moveTo>
                  <a:lnTo>
                    <a:pt x="4642025" y="0"/>
                  </a:lnTo>
                  <a:lnTo>
                    <a:pt x="4642025" y="2550139"/>
                  </a:lnTo>
                  <a:lnTo>
                    <a:pt x="0" y="2550139"/>
                  </a:lnTo>
                  <a:close/>
                </a:path>
              </a:pathLst>
            </a:custGeom>
            <a:solidFill>
              <a:srgbClr val="FBF6F1"/>
            </a:solidFill>
          </p:spPr>
        </p:sp>
        <p:sp>
          <p:nvSpPr>
            <p:cNvPr name="TextBox 4" id="4"/>
            <p:cNvSpPr txBox="true"/>
            <p:nvPr/>
          </p:nvSpPr>
          <p:spPr>
            <a:xfrm>
              <a:off x="0" y="-28575"/>
              <a:ext cx="4642025" cy="2578714"/>
            </a:xfrm>
            <a:prstGeom prst="rect">
              <a:avLst/>
            </a:prstGeom>
          </p:spPr>
          <p:txBody>
            <a:bodyPr anchor="ctr" rtlCol="false" tIns="50800" lIns="50800" bIns="50800" rIns="50800"/>
            <a:lstStyle/>
            <a:p>
              <a:pPr algn="ctr">
                <a:lnSpc>
                  <a:spcPts val="1960"/>
                </a:lnSpc>
              </a:pPr>
            </a:p>
          </p:txBody>
        </p:sp>
      </p:grpSp>
      <p:sp>
        <p:nvSpPr>
          <p:cNvPr name="TextBox 5" id="5"/>
          <p:cNvSpPr txBox="true"/>
          <p:nvPr/>
        </p:nvSpPr>
        <p:spPr>
          <a:xfrm rot="0">
            <a:off x="10117993" y="4035425"/>
            <a:ext cx="6303666" cy="2273300"/>
          </a:xfrm>
          <a:prstGeom prst="rect">
            <a:avLst/>
          </a:prstGeom>
        </p:spPr>
        <p:txBody>
          <a:bodyPr anchor="t" rtlCol="false" tIns="0" lIns="0" bIns="0" rIns="0">
            <a:spAutoFit/>
          </a:bodyPr>
          <a:lstStyle/>
          <a:p>
            <a:pPr algn="l" marL="0" indent="0" lvl="0">
              <a:lnSpc>
                <a:spcPts val="8800"/>
              </a:lnSpc>
            </a:pPr>
            <a:r>
              <a:rPr lang="en-US" b="true" sz="8000" spc="-768">
                <a:solidFill>
                  <a:srgbClr val="156669"/>
                </a:solidFill>
                <a:latin typeface="Public Sans Bold"/>
                <a:ea typeface="Public Sans Bold"/>
                <a:cs typeface="Public Sans Bold"/>
                <a:sym typeface="Public Sans Bold"/>
              </a:rPr>
              <a:t>                </a:t>
            </a:r>
            <a:r>
              <a:rPr lang="en-US" b="true" sz="8000" spc="-768">
                <a:solidFill>
                  <a:srgbClr val="156669"/>
                </a:solidFill>
                <a:latin typeface="Public Sans Bold"/>
                <a:ea typeface="Public Sans Bold"/>
                <a:cs typeface="Public Sans Bold"/>
                <a:sym typeface="Public Sans Bold"/>
              </a:rPr>
              <a:t>OUR FLOWCHART</a:t>
            </a:r>
          </a:p>
        </p:txBody>
      </p:sp>
      <p:sp>
        <p:nvSpPr>
          <p:cNvPr name="Freeform 6" id="6"/>
          <p:cNvSpPr/>
          <p:nvPr/>
        </p:nvSpPr>
        <p:spPr>
          <a:xfrm flipH="false" flipV="false" rot="0">
            <a:off x="1459848" y="1028700"/>
            <a:ext cx="6858488" cy="7853966"/>
          </a:xfrm>
          <a:custGeom>
            <a:avLst/>
            <a:gdLst/>
            <a:ahLst/>
            <a:cxnLst/>
            <a:rect r="r" b="b" t="t" l="l"/>
            <a:pathLst>
              <a:path h="7853966" w="6858488">
                <a:moveTo>
                  <a:pt x="0" y="0"/>
                </a:moveTo>
                <a:lnTo>
                  <a:pt x="6858488" y="0"/>
                </a:lnTo>
                <a:lnTo>
                  <a:pt x="6858488" y="7853966"/>
                </a:lnTo>
                <a:lnTo>
                  <a:pt x="0" y="7853966"/>
                </a:lnTo>
                <a:lnTo>
                  <a:pt x="0" y="0"/>
                </a:lnTo>
                <a:close/>
              </a:path>
            </a:pathLst>
          </a:custGeom>
          <a:blipFill>
            <a:blip r:embed="rId2"/>
            <a:stretch>
              <a:fillRect l="0" t="-3402" r="0" b="-3402"/>
            </a:stretch>
          </a:blipFill>
        </p:spPr>
      </p:sp>
    </p:spTree>
  </p:cSld>
  <p:clrMapOvr>
    <a:masterClrMapping/>
  </p:clrMapOvr>
</p:sld>
</file>

<file path=ppt/slides/slide17.xml><?xml version="1.0" encoding="utf-8"?>
<p:sld xmlns:p="http://schemas.openxmlformats.org/presentationml/2006/main" xmlns:a="http://schemas.openxmlformats.org/drawingml/2006/main">
  <p:cSld>
    <p:bg>
      <p:bgPr>
        <a:solidFill>
          <a:srgbClr val="B8D2E4"/>
        </a:solidFill>
      </p:bgPr>
    </p:bg>
    <p:spTree>
      <p:nvGrpSpPr>
        <p:cNvPr id="1" name=""/>
        <p:cNvGrpSpPr/>
        <p:nvPr/>
      </p:nvGrpSpPr>
      <p:grpSpPr>
        <a:xfrm>
          <a:off x="0" y="0"/>
          <a:ext cx="0" cy="0"/>
          <a:chOff x="0" y="0"/>
          <a:chExt cx="0" cy="0"/>
        </a:xfrm>
      </p:grpSpPr>
      <p:grpSp>
        <p:nvGrpSpPr>
          <p:cNvPr name="Group 2" id="2"/>
          <p:cNvGrpSpPr/>
          <p:nvPr/>
        </p:nvGrpSpPr>
        <p:grpSpPr>
          <a:xfrm rot="0">
            <a:off x="331406" y="302221"/>
            <a:ext cx="17625189" cy="9682557"/>
            <a:chOff x="0" y="0"/>
            <a:chExt cx="4642025" cy="2550139"/>
          </a:xfrm>
        </p:grpSpPr>
        <p:sp>
          <p:nvSpPr>
            <p:cNvPr name="Freeform 3" id="3"/>
            <p:cNvSpPr/>
            <p:nvPr/>
          </p:nvSpPr>
          <p:spPr>
            <a:xfrm flipH="false" flipV="false" rot="0">
              <a:off x="0" y="0"/>
              <a:ext cx="4642025" cy="2550139"/>
            </a:xfrm>
            <a:custGeom>
              <a:avLst/>
              <a:gdLst/>
              <a:ahLst/>
              <a:cxnLst/>
              <a:rect r="r" b="b" t="t" l="l"/>
              <a:pathLst>
                <a:path h="2550139" w="4642025">
                  <a:moveTo>
                    <a:pt x="0" y="0"/>
                  </a:moveTo>
                  <a:lnTo>
                    <a:pt x="4642025" y="0"/>
                  </a:lnTo>
                  <a:lnTo>
                    <a:pt x="4642025" y="2550139"/>
                  </a:lnTo>
                  <a:lnTo>
                    <a:pt x="0" y="2550139"/>
                  </a:lnTo>
                  <a:close/>
                </a:path>
              </a:pathLst>
            </a:custGeom>
            <a:solidFill>
              <a:srgbClr val="FBF6F1"/>
            </a:solidFill>
          </p:spPr>
        </p:sp>
        <p:sp>
          <p:nvSpPr>
            <p:cNvPr name="TextBox 4" id="4"/>
            <p:cNvSpPr txBox="true"/>
            <p:nvPr/>
          </p:nvSpPr>
          <p:spPr>
            <a:xfrm>
              <a:off x="0" y="-28575"/>
              <a:ext cx="4642025" cy="2578714"/>
            </a:xfrm>
            <a:prstGeom prst="rect">
              <a:avLst/>
            </a:prstGeom>
          </p:spPr>
          <p:txBody>
            <a:bodyPr anchor="ctr" rtlCol="false" tIns="50800" lIns="50800" bIns="50800" rIns="50800"/>
            <a:lstStyle/>
            <a:p>
              <a:pPr algn="ctr">
                <a:lnSpc>
                  <a:spcPts val="1960"/>
                </a:lnSpc>
              </a:pPr>
            </a:p>
          </p:txBody>
        </p:sp>
      </p:grpSp>
      <p:sp>
        <p:nvSpPr>
          <p:cNvPr name="TextBox 5" id="5"/>
          <p:cNvSpPr txBox="true"/>
          <p:nvPr/>
        </p:nvSpPr>
        <p:spPr>
          <a:xfrm rot="0">
            <a:off x="2821084" y="2772824"/>
            <a:ext cx="11848679" cy="1043938"/>
          </a:xfrm>
          <a:prstGeom prst="rect">
            <a:avLst/>
          </a:prstGeom>
        </p:spPr>
        <p:txBody>
          <a:bodyPr anchor="t" rtlCol="false" tIns="0" lIns="0" bIns="0" rIns="0">
            <a:spAutoFit/>
          </a:bodyPr>
          <a:lstStyle/>
          <a:p>
            <a:pPr algn="ctr" marL="0" indent="0" lvl="0">
              <a:lnSpc>
                <a:spcPts val="7679"/>
              </a:lnSpc>
            </a:pPr>
            <a:r>
              <a:rPr lang="en-US" sz="7999" spc="-767">
                <a:solidFill>
                  <a:srgbClr val="156669"/>
                </a:solidFill>
                <a:latin typeface="Public Sans"/>
                <a:ea typeface="Public Sans"/>
                <a:cs typeface="Public Sans"/>
                <a:sym typeface="Public Sans"/>
              </a:rPr>
              <a:t>Conclusion</a:t>
            </a:r>
          </a:p>
        </p:txBody>
      </p:sp>
      <p:sp>
        <p:nvSpPr>
          <p:cNvPr name="TextBox 6" id="6"/>
          <p:cNvSpPr txBox="true"/>
          <p:nvPr/>
        </p:nvSpPr>
        <p:spPr>
          <a:xfrm rot="0">
            <a:off x="3777879" y="4245530"/>
            <a:ext cx="10732242" cy="2900679"/>
          </a:xfrm>
          <a:prstGeom prst="rect">
            <a:avLst/>
          </a:prstGeom>
        </p:spPr>
        <p:txBody>
          <a:bodyPr anchor="t" rtlCol="false" tIns="0" lIns="0" bIns="0" rIns="0">
            <a:spAutoFit/>
          </a:bodyPr>
          <a:lstStyle/>
          <a:p>
            <a:pPr algn="ctr">
              <a:lnSpc>
                <a:spcPts val="3260"/>
              </a:lnSpc>
            </a:pPr>
            <a:r>
              <a:rPr lang="en-US" b="true" sz="2000">
                <a:solidFill>
                  <a:srgbClr val="156669"/>
                </a:solidFill>
                <a:latin typeface="Agrandir Medium"/>
                <a:ea typeface="Agrandir Medium"/>
                <a:cs typeface="Agrandir Medium"/>
                <a:sym typeface="Agrandir Medium"/>
              </a:rPr>
              <a:t>The HealthGuard System integrates multiple healthcare functionalities into one solution, combining real-time health monitoring, AI-driven disease detection, and automated tablet dispensing, all managed through an easy-to-use mobile app. The system monitors vital signs through wearable sensors, dispenses medication accurately based on patient needs, and provides AI insights for diagnosing conditions like cold and cough. It enables patients, caregivers, and healthcare providers to stay informed and manage care more efficiently through real-time data and alerts.</a:t>
            </a: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B8D2E4"/>
        </a:solidFill>
      </p:bgPr>
    </p:bg>
    <p:spTree>
      <p:nvGrpSpPr>
        <p:cNvPr id="1" name=""/>
        <p:cNvGrpSpPr/>
        <p:nvPr/>
      </p:nvGrpSpPr>
      <p:grpSpPr>
        <a:xfrm>
          <a:off x="0" y="0"/>
          <a:ext cx="0" cy="0"/>
          <a:chOff x="0" y="0"/>
          <a:chExt cx="0" cy="0"/>
        </a:xfrm>
      </p:grpSpPr>
      <p:grpSp>
        <p:nvGrpSpPr>
          <p:cNvPr name="Group 2" id="2"/>
          <p:cNvGrpSpPr/>
          <p:nvPr/>
        </p:nvGrpSpPr>
        <p:grpSpPr>
          <a:xfrm rot="0">
            <a:off x="6422566" y="-848349"/>
            <a:ext cx="11576947" cy="11135349"/>
            <a:chOff x="0" y="0"/>
            <a:chExt cx="15435929" cy="14847132"/>
          </a:xfrm>
        </p:grpSpPr>
        <p:sp>
          <p:nvSpPr>
            <p:cNvPr name="TextBox 3" id="3"/>
            <p:cNvSpPr txBox="true"/>
            <p:nvPr/>
          </p:nvSpPr>
          <p:spPr>
            <a:xfrm rot="0">
              <a:off x="0" y="1170329"/>
              <a:ext cx="15435929" cy="13676803"/>
            </a:xfrm>
            <a:prstGeom prst="rect">
              <a:avLst/>
            </a:prstGeom>
          </p:spPr>
          <p:txBody>
            <a:bodyPr anchor="t" rtlCol="false" tIns="0" lIns="0" bIns="0" rIns="0">
              <a:spAutoFit/>
            </a:bodyPr>
            <a:lstStyle/>
            <a:p>
              <a:pPr algn="l" marL="0" indent="0" lvl="0">
                <a:lnSpc>
                  <a:spcPts val="2282"/>
                </a:lnSpc>
              </a:pPr>
              <a:r>
                <a:rPr lang="en-US" b="true" sz="1521">
                  <a:solidFill>
                    <a:srgbClr val="156669"/>
                  </a:solidFill>
                  <a:latin typeface="Canva Sans Bold"/>
                  <a:ea typeface="Canva Sans Bold"/>
                  <a:cs typeface="Canva Sans Bold"/>
                  <a:sym typeface="Canva Sans Bold"/>
                </a:rPr>
                <a:t>AI Model Training for Additional Diseases:</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Expanding the system to train AI models for detecting other common diseases such as diabetes, hypertension, and respiratory illnesses.</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This will enhance diagnostic capabilities, allowing for early detection and timely interventions, which can prevent complications and reduce hospital visits.</a:t>
              </a:r>
            </a:p>
            <a:p>
              <a:pPr algn="l" marL="0" indent="0" lvl="0">
                <a:lnSpc>
                  <a:spcPts val="2282"/>
                </a:lnSpc>
              </a:pPr>
            </a:p>
            <a:p>
              <a:pPr algn="l" marL="0" indent="0" lvl="0">
                <a:lnSpc>
                  <a:spcPts val="2282"/>
                </a:lnSpc>
              </a:pPr>
              <a:r>
                <a:rPr lang="en-US" b="true" sz="1521">
                  <a:solidFill>
                    <a:srgbClr val="156669"/>
                  </a:solidFill>
                  <a:latin typeface="Canva Sans Bold"/>
                  <a:ea typeface="Canva Sans Bold"/>
                  <a:cs typeface="Canva Sans Bold"/>
                  <a:sym typeface="Canva Sans Bold"/>
                </a:rPr>
                <a:t>Teleconsultation Integration:</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Implementing a telemedicine feature within the app for remote consultations with healthcare professionals.</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This will help patients receive immediate medical advice without the need to travel to a hospital, reducing congestion in healthcare facilities.</a:t>
              </a:r>
            </a:p>
            <a:p>
              <a:pPr algn="l" marL="0" indent="0" lvl="0">
                <a:lnSpc>
                  <a:spcPts val="2282"/>
                </a:lnSpc>
              </a:pPr>
            </a:p>
            <a:p>
              <a:pPr algn="l" marL="0" indent="0" lvl="0">
                <a:lnSpc>
                  <a:spcPts val="2282"/>
                </a:lnSpc>
              </a:pPr>
              <a:r>
                <a:rPr lang="en-US" b="true" sz="1521">
                  <a:solidFill>
                    <a:srgbClr val="156669"/>
                  </a:solidFill>
                  <a:latin typeface="Canva Sans Bold"/>
                  <a:ea typeface="Canva Sans Bold"/>
                  <a:cs typeface="Canva Sans Bold"/>
                  <a:sym typeface="Canva Sans Bold"/>
                </a:rPr>
                <a:t>Enhanced Data Analytics:</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Utilizing advanced analytics to assess trends in patient health data over time.</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This can provide valuable insights into individual and community health, helping healthcare providers make informed decisions and plan resources effectively.</a:t>
              </a:r>
            </a:p>
            <a:p>
              <a:pPr algn="l" marL="0" indent="0" lvl="0">
                <a:lnSpc>
                  <a:spcPts val="2282"/>
                </a:lnSpc>
              </a:pPr>
            </a:p>
            <a:p>
              <a:pPr algn="l" marL="0" indent="0" lvl="0">
                <a:lnSpc>
                  <a:spcPts val="2282"/>
                </a:lnSpc>
              </a:pPr>
              <a:r>
                <a:rPr lang="en-US" b="true" sz="1521">
                  <a:solidFill>
                    <a:srgbClr val="156669"/>
                  </a:solidFill>
                  <a:latin typeface="Canva Sans Bold"/>
                  <a:ea typeface="Canva Sans Bold"/>
                  <a:cs typeface="Canva Sans Bold"/>
                  <a:sym typeface="Canva Sans Bold"/>
                </a:rPr>
                <a:t>Multi-Condition Support:</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Expanding the app's capabilities to manage multiple health conditions simultaneously.</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This can cater to patients with comorbidities, ensuring comprehensive care and medication management.</a:t>
              </a:r>
            </a:p>
            <a:p>
              <a:pPr algn="l" marL="0" indent="0" lvl="0">
                <a:lnSpc>
                  <a:spcPts val="2282"/>
                </a:lnSpc>
              </a:pPr>
            </a:p>
            <a:p>
              <a:pPr algn="l" marL="0" indent="0" lvl="0">
                <a:lnSpc>
                  <a:spcPts val="2282"/>
                </a:lnSpc>
              </a:pPr>
              <a:r>
                <a:rPr lang="en-US" b="true" sz="1521">
                  <a:solidFill>
                    <a:srgbClr val="156669"/>
                  </a:solidFill>
                  <a:latin typeface="Canva Sans Bold"/>
                  <a:ea typeface="Canva Sans Bold"/>
                  <a:cs typeface="Canva Sans Bold"/>
                  <a:sym typeface="Canva Sans Bold"/>
                </a:rPr>
                <a:t>Integration of Mental Health Monitoring:</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Incorporating features to monitor mental health indicators such as mood and stress levels.</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Addressing mental health is crucial in holistic patient care, promoting overall well-being and reducing the need for emergency interventions.</a:t>
              </a:r>
            </a:p>
            <a:p>
              <a:pPr algn="l" marL="0" indent="0" lvl="0">
                <a:lnSpc>
                  <a:spcPts val="2282"/>
                </a:lnSpc>
              </a:pPr>
            </a:p>
            <a:p>
              <a:pPr algn="l" marL="0" indent="0" lvl="0">
                <a:lnSpc>
                  <a:spcPts val="2282"/>
                </a:lnSpc>
              </a:pPr>
              <a:r>
                <a:rPr lang="en-US" b="true" sz="1521">
                  <a:solidFill>
                    <a:srgbClr val="156669"/>
                  </a:solidFill>
                  <a:latin typeface="Canva Sans Bold"/>
                  <a:ea typeface="Canva Sans Bold"/>
                  <a:cs typeface="Canva Sans Bold"/>
                  <a:sym typeface="Canva Sans Bold"/>
                </a:rPr>
                <a:t>Community Health Insights:</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Sharing anonymized health data trends with local health authorities to improve public health responses.</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This can help in identifying outbreaks or health concerns within communities, facilitating timely interventions.</a:t>
              </a:r>
            </a:p>
          </p:txBody>
        </p:sp>
        <p:sp>
          <p:nvSpPr>
            <p:cNvPr name="TextBox 4" id="4"/>
            <p:cNvSpPr txBox="true"/>
            <p:nvPr/>
          </p:nvSpPr>
          <p:spPr>
            <a:xfrm rot="0">
              <a:off x="0" y="-38100"/>
              <a:ext cx="15435929" cy="565573"/>
            </a:xfrm>
            <a:prstGeom prst="rect">
              <a:avLst/>
            </a:prstGeom>
          </p:spPr>
          <p:txBody>
            <a:bodyPr anchor="t" rtlCol="false" tIns="0" lIns="0" bIns="0" rIns="0">
              <a:spAutoFit/>
            </a:bodyPr>
            <a:lstStyle/>
            <a:p>
              <a:pPr algn="l" marL="0" indent="0" lvl="0">
                <a:lnSpc>
                  <a:spcPts val="3380"/>
                </a:lnSpc>
                <a:spcBef>
                  <a:spcPct val="0"/>
                </a:spcBef>
              </a:pPr>
            </a:p>
          </p:txBody>
        </p:sp>
      </p:grpSp>
      <p:sp>
        <p:nvSpPr>
          <p:cNvPr name="TextBox 5" id="5"/>
          <p:cNvSpPr txBox="true"/>
          <p:nvPr/>
        </p:nvSpPr>
        <p:spPr>
          <a:xfrm rot="0">
            <a:off x="0" y="3702356"/>
            <a:ext cx="6258223" cy="2024413"/>
          </a:xfrm>
          <a:prstGeom prst="rect">
            <a:avLst/>
          </a:prstGeom>
        </p:spPr>
        <p:txBody>
          <a:bodyPr anchor="t" rtlCol="false" tIns="0" lIns="0" bIns="0" rIns="0">
            <a:spAutoFit/>
          </a:bodyPr>
          <a:lstStyle/>
          <a:p>
            <a:pPr algn="l" marL="0" indent="0" lvl="0">
              <a:lnSpc>
                <a:spcPts val="7975"/>
              </a:lnSpc>
              <a:spcBef>
                <a:spcPct val="0"/>
              </a:spcBef>
            </a:pPr>
            <a:r>
              <a:rPr lang="en-US" sz="6646" spc="-638">
                <a:solidFill>
                  <a:srgbClr val="156669"/>
                </a:solidFill>
                <a:latin typeface="Public Sans"/>
                <a:ea typeface="Public Sans"/>
                <a:cs typeface="Public Sans"/>
                <a:sym typeface="Public Sans"/>
              </a:rPr>
              <a:t>FUTURE ENHANCEMENTS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grpSp>
        <p:nvGrpSpPr>
          <p:cNvPr name="Group 2" id="2"/>
          <p:cNvGrpSpPr/>
          <p:nvPr/>
        </p:nvGrpSpPr>
        <p:grpSpPr>
          <a:xfrm rot="0">
            <a:off x="9144000" y="302221"/>
            <a:ext cx="8841904" cy="9682557"/>
            <a:chOff x="0" y="0"/>
            <a:chExt cx="2328732" cy="2550139"/>
          </a:xfrm>
        </p:grpSpPr>
        <p:sp>
          <p:nvSpPr>
            <p:cNvPr name="Freeform 3" id="3"/>
            <p:cNvSpPr/>
            <p:nvPr/>
          </p:nvSpPr>
          <p:spPr>
            <a:xfrm flipH="false" flipV="false" rot="0">
              <a:off x="0" y="0"/>
              <a:ext cx="2328732" cy="2550139"/>
            </a:xfrm>
            <a:custGeom>
              <a:avLst/>
              <a:gdLst/>
              <a:ahLst/>
              <a:cxnLst/>
              <a:rect r="r" b="b" t="t" l="l"/>
              <a:pathLst>
                <a:path h="2550139" w="2328732">
                  <a:moveTo>
                    <a:pt x="0" y="0"/>
                  </a:moveTo>
                  <a:lnTo>
                    <a:pt x="2328732" y="0"/>
                  </a:lnTo>
                  <a:lnTo>
                    <a:pt x="2328732" y="2550139"/>
                  </a:lnTo>
                  <a:lnTo>
                    <a:pt x="0" y="2550139"/>
                  </a:lnTo>
                  <a:close/>
                </a:path>
              </a:pathLst>
            </a:custGeom>
            <a:solidFill>
              <a:srgbClr val="FBF6F1"/>
            </a:solidFill>
          </p:spPr>
        </p:sp>
        <p:sp>
          <p:nvSpPr>
            <p:cNvPr name="TextBox 4" id="4"/>
            <p:cNvSpPr txBox="true"/>
            <p:nvPr/>
          </p:nvSpPr>
          <p:spPr>
            <a:xfrm>
              <a:off x="0" y="-28575"/>
              <a:ext cx="2328732" cy="2578714"/>
            </a:xfrm>
            <a:prstGeom prst="rect">
              <a:avLst/>
            </a:prstGeom>
          </p:spPr>
          <p:txBody>
            <a:bodyPr anchor="ctr" rtlCol="false" tIns="50800" lIns="50800" bIns="50800" rIns="50800"/>
            <a:lstStyle/>
            <a:p>
              <a:pPr algn="ctr">
                <a:lnSpc>
                  <a:spcPts val="1960"/>
                </a:lnSpc>
              </a:pPr>
            </a:p>
          </p:txBody>
        </p:sp>
      </p:grpSp>
      <p:sp>
        <p:nvSpPr>
          <p:cNvPr name="Freeform 5" id="5"/>
          <p:cNvSpPr/>
          <p:nvPr/>
        </p:nvSpPr>
        <p:spPr>
          <a:xfrm flipH="false" flipV="false" rot="0">
            <a:off x="1028700" y="1028700"/>
            <a:ext cx="728006" cy="772980"/>
          </a:xfrm>
          <a:custGeom>
            <a:avLst/>
            <a:gdLst/>
            <a:ahLst/>
            <a:cxnLst/>
            <a:rect r="r" b="b" t="t" l="l"/>
            <a:pathLst>
              <a:path h="772980" w="728006">
                <a:moveTo>
                  <a:pt x="0" y="0"/>
                </a:moveTo>
                <a:lnTo>
                  <a:pt x="728006" y="0"/>
                </a:lnTo>
                <a:lnTo>
                  <a:pt x="728006" y="772980"/>
                </a:lnTo>
                <a:lnTo>
                  <a:pt x="0" y="7729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111407" y="1746467"/>
            <a:ext cx="6907091" cy="6794065"/>
          </a:xfrm>
          <a:custGeom>
            <a:avLst/>
            <a:gdLst/>
            <a:ahLst/>
            <a:cxnLst/>
            <a:rect r="r" b="b" t="t" l="l"/>
            <a:pathLst>
              <a:path h="6794065" w="6907091">
                <a:moveTo>
                  <a:pt x="0" y="0"/>
                </a:moveTo>
                <a:lnTo>
                  <a:pt x="6907090" y="0"/>
                </a:lnTo>
                <a:lnTo>
                  <a:pt x="6907090" y="6794066"/>
                </a:lnTo>
                <a:lnTo>
                  <a:pt x="0" y="67940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TextBox 7" id="7"/>
          <p:cNvSpPr txBox="true"/>
          <p:nvPr/>
        </p:nvSpPr>
        <p:spPr>
          <a:xfrm rot="0">
            <a:off x="1028700" y="2554807"/>
            <a:ext cx="6956263" cy="5510762"/>
          </a:xfrm>
          <a:prstGeom prst="rect">
            <a:avLst/>
          </a:prstGeom>
        </p:spPr>
        <p:txBody>
          <a:bodyPr anchor="t" rtlCol="false" tIns="0" lIns="0" bIns="0" rIns="0">
            <a:spAutoFit/>
          </a:bodyPr>
          <a:lstStyle/>
          <a:p>
            <a:pPr algn="l" marL="0" indent="0" lvl="0">
              <a:lnSpc>
                <a:spcPts val="14257"/>
              </a:lnSpc>
            </a:pPr>
            <a:r>
              <a:rPr lang="en-US" sz="14852" spc="-1425">
                <a:solidFill>
                  <a:srgbClr val="156669"/>
                </a:solidFill>
                <a:latin typeface="Public Sans"/>
                <a:ea typeface="Public Sans"/>
                <a:cs typeface="Public Sans"/>
                <a:sym typeface="Public Sans"/>
              </a:rPr>
              <a:t>Thank you very much!</a:t>
            </a:r>
          </a:p>
        </p:txBody>
      </p:sp>
      <p:sp>
        <p:nvSpPr>
          <p:cNvPr name="TextBox 8" id="8"/>
          <p:cNvSpPr txBox="true"/>
          <p:nvPr/>
        </p:nvSpPr>
        <p:spPr>
          <a:xfrm rot="0">
            <a:off x="1028700" y="8607208"/>
            <a:ext cx="6956263" cy="741046"/>
          </a:xfrm>
          <a:prstGeom prst="rect">
            <a:avLst/>
          </a:prstGeom>
        </p:spPr>
        <p:txBody>
          <a:bodyPr anchor="t" rtlCol="false" tIns="0" lIns="0" bIns="0" rIns="0">
            <a:spAutoFit/>
          </a:bodyPr>
          <a:lstStyle/>
          <a:p>
            <a:pPr algn="l" marL="0" indent="0" lvl="0">
              <a:lnSpc>
                <a:spcPts val="2790"/>
              </a:lnSpc>
            </a:pPr>
            <a:r>
              <a:rPr lang="en-US" sz="3000" spc="-246" u="sng">
                <a:solidFill>
                  <a:srgbClr val="156669"/>
                </a:solidFill>
                <a:latin typeface="Public Sans"/>
                <a:ea typeface="Public Sans"/>
                <a:cs typeface="Public Sans"/>
                <a:sym typeface="Public Sans"/>
                <a:hlinkClick r:id="rId6" tooltip="https://github.com/Amritha902/Medithon_HealthGuard"/>
              </a:rPr>
              <a:t>https://github.com/Amritha902/Medithon_HealthGuard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sp>
        <p:nvSpPr>
          <p:cNvPr name="TextBox 2" id="2"/>
          <p:cNvSpPr txBox="true"/>
          <p:nvPr/>
        </p:nvSpPr>
        <p:spPr>
          <a:xfrm rot="0">
            <a:off x="1219200" y="2515516"/>
            <a:ext cx="7794590" cy="1043938"/>
          </a:xfrm>
          <a:prstGeom prst="rect">
            <a:avLst/>
          </a:prstGeom>
        </p:spPr>
        <p:txBody>
          <a:bodyPr anchor="t" rtlCol="false" tIns="0" lIns="0" bIns="0" rIns="0">
            <a:spAutoFit/>
          </a:bodyPr>
          <a:lstStyle/>
          <a:p>
            <a:pPr algn="l" marL="0" indent="0" lvl="0">
              <a:lnSpc>
                <a:spcPts val="7679"/>
              </a:lnSpc>
            </a:pPr>
            <a:r>
              <a:rPr lang="en-US" sz="7999" spc="-767">
                <a:solidFill>
                  <a:srgbClr val="156669"/>
                </a:solidFill>
                <a:latin typeface="Public Sans"/>
                <a:ea typeface="Public Sans"/>
                <a:cs typeface="Public Sans"/>
                <a:sym typeface="Public Sans"/>
              </a:rPr>
              <a:t>Introduction</a:t>
            </a:r>
          </a:p>
        </p:txBody>
      </p:sp>
      <p:sp>
        <p:nvSpPr>
          <p:cNvPr name="TextBox 3" id="3"/>
          <p:cNvSpPr txBox="true"/>
          <p:nvPr/>
        </p:nvSpPr>
        <p:spPr>
          <a:xfrm rot="0">
            <a:off x="1028700" y="4235516"/>
            <a:ext cx="8785553" cy="4538979"/>
          </a:xfrm>
          <a:prstGeom prst="rect">
            <a:avLst/>
          </a:prstGeom>
        </p:spPr>
        <p:txBody>
          <a:bodyPr anchor="t" rtlCol="false" tIns="0" lIns="0" bIns="0" rIns="0">
            <a:spAutoFit/>
          </a:bodyPr>
          <a:lstStyle/>
          <a:p>
            <a:pPr algn="l">
              <a:lnSpc>
                <a:spcPts val="3260"/>
              </a:lnSpc>
            </a:pPr>
            <a:r>
              <a:rPr lang="en-US" sz="2000" b="true">
                <a:solidFill>
                  <a:srgbClr val="156669"/>
                </a:solidFill>
                <a:latin typeface="Agrandir Medium"/>
                <a:ea typeface="Agrandir Medium"/>
                <a:cs typeface="Agrandir Medium"/>
                <a:sym typeface="Agrandir Medium"/>
              </a:rPr>
              <a:t>Our goal in this project is to create an intelligent healthcare solution that integrates real-time health monitoring and medication management. By utilizing a tablet dispensing system, wearable devices, and AI/ML models, we aim to automate and personalize medical care. This system will track a patient’s vitals through wearable sensors, transmit this data to a cloud-based database (Firebase), and leverage it to dispense the right medication at the correct times. Through AI-powered analysis, we also aim to detect early symptoms of illnesses, such as cold and cough, and provide automated insights for healthcare providers. The overall objective is to enhance patient outcomes by providing an efficient, automated, and data-driven healthcare solution.</a:t>
            </a:r>
          </a:p>
        </p:txBody>
      </p:sp>
      <p:grpSp>
        <p:nvGrpSpPr>
          <p:cNvPr name="Group 4" id="4"/>
          <p:cNvGrpSpPr/>
          <p:nvPr/>
        </p:nvGrpSpPr>
        <p:grpSpPr>
          <a:xfrm rot="0">
            <a:off x="10004753" y="1859637"/>
            <a:ext cx="7254547" cy="6567726"/>
            <a:chOff x="0" y="0"/>
            <a:chExt cx="5580380" cy="5052060"/>
          </a:xfrm>
        </p:grpSpPr>
        <p:sp>
          <p:nvSpPr>
            <p:cNvPr name="Freeform 5" id="5"/>
            <p:cNvSpPr/>
            <p:nvPr/>
          </p:nvSpPr>
          <p:spPr>
            <a:xfrm flipH="false" flipV="false" rot="0">
              <a:off x="-635000" y="-673100"/>
              <a:ext cx="6488430" cy="6027420"/>
            </a:xfrm>
            <a:custGeom>
              <a:avLst/>
              <a:gdLst/>
              <a:ahLst/>
              <a:cxnLst/>
              <a:rect r="r" b="b" t="t" l="l"/>
              <a:pathLst>
                <a:path h="6027420" w="6488430">
                  <a:moveTo>
                    <a:pt x="5344160" y="1055370"/>
                  </a:moveTo>
                  <a:cubicBezTo>
                    <a:pt x="4573270" y="651510"/>
                    <a:pt x="3856990" y="1112520"/>
                    <a:pt x="3284220" y="1112520"/>
                  </a:cubicBezTo>
                  <a:cubicBezTo>
                    <a:pt x="2839720" y="1112520"/>
                    <a:pt x="2001520" y="0"/>
                    <a:pt x="1000760" y="1314450"/>
                  </a:cubicBezTo>
                  <a:cubicBezTo>
                    <a:pt x="0" y="2628900"/>
                    <a:pt x="1247140" y="3865880"/>
                    <a:pt x="2368550" y="4946650"/>
                  </a:cubicBezTo>
                  <a:cubicBezTo>
                    <a:pt x="3489960" y="6027420"/>
                    <a:pt x="5013960" y="6009640"/>
                    <a:pt x="5894070" y="4725670"/>
                  </a:cubicBezTo>
                  <a:cubicBezTo>
                    <a:pt x="6488430" y="3859530"/>
                    <a:pt x="6229350" y="1520190"/>
                    <a:pt x="5344160" y="1055370"/>
                  </a:cubicBezTo>
                  <a:close/>
                </a:path>
              </a:pathLst>
            </a:custGeom>
            <a:blipFill>
              <a:blip r:embed="rId2"/>
              <a:stretch>
                <a:fillRect l="-17900" t="0" r="-17900" b="0"/>
              </a:stretch>
            </a:blipFill>
          </p:spPr>
        </p:sp>
      </p:grpSp>
    </p:spTree>
  </p:cSld>
  <p:clrMapOvr>
    <a:masterClrMapping/>
  </p:clrMapOvr>
</p:sld>
</file>

<file path=ppt/slides/slide3.xml><?xml version="1.0" encoding="utf-8"?>
<p:sld xmlns:p="http://schemas.openxmlformats.org/presentationml/2006/main" xmlns:a="http://schemas.openxmlformats.org/drawingml/2006/main">
  <p:cSld>
    <p:bg>
      <p:bgPr>
        <a:solidFill>
          <a:srgbClr val="B8D2E4"/>
        </a:solidFill>
      </p:bgPr>
    </p:bg>
    <p:spTree>
      <p:nvGrpSpPr>
        <p:cNvPr id="1" name=""/>
        <p:cNvGrpSpPr/>
        <p:nvPr/>
      </p:nvGrpSpPr>
      <p:grpSpPr>
        <a:xfrm>
          <a:off x="0" y="0"/>
          <a:ext cx="0" cy="0"/>
          <a:chOff x="0" y="0"/>
          <a:chExt cx="0" cy="0"/>
        </a:xfrm>
      </p:grpSpPr>
      <p:sp>
        <p:nvSpPr>
          <p:cNvPr name="TextBox 2" id="2"/>
          <p:cNvSpPr txBox="true"/>
          <p:nvPr/>
        </p:nvSpPr>
        <p:spPr>
          <a:xfrm rot="0">
            <a:off x="637074" y="3312970"/>
            <a:ext cx="5985875" cy="1528045"/>
          </a:xfrm>
          <a:prstGeom prst="rect">
            <a:avLst/>
          </a:prstGeom>
        </p:spPr>
        <p:txBody>
          <a:bodyPr anchor="t" rtlCol="false" tIns="0" lIns="0" bIns="0" rIns="0">
            <a:spAutoFit/>
          </a:bodyPr>
          <a:lstStyle/>
          <a:p>
            <a:pPr algn="l" marL="0" indent="0" lvl="0">
              <a:lnSpc>
                <a:spcPts val="5800"/>
              </a:lnSpc>
            </a:pPr>
            <a:r>
              <a:rPr lang="en-US" sz="6042" spc="-580">
                <a:solidFill>
                  <a:srgbClr val="156669"/>
                </a:solidFill>
                <a:latin typeface="Public Sans"/>
                <a:ea typeface="Public Sans"/>
                <a:cs typeface="Public Sans"/>
                <a:sym typeface="Public Sans"/>
              </a:rPr>
              <a:t>Our Solution Approach</a:t>
            </a:r>
          </a:p>
        </p:txBody>
      </p:sp>
      <p:sp>
        <p:nvSpPr>
          <p:cNvPr name="TextBox 3" id="3"/>
          <p:cNvSpPr txBox="true"/>
          <p:nvPr/>
        </p:nvSpPr>
        <p:spPr>
          <a:xfrm rot="0">
            <a:off x="637074" y="4847409"/>
            <a:ext cx="8219377" cy="1958692"/>
          </a:xfrm>
          <a:prstGeom prst="rect">
            <a:avLst/>
          </a:prstGeom>
        </p:spPr>
        <p:txBody>
          <a:bodyPr anchor="t" rtlCol="false" tIns="0" lIns="0" bIns="0" rIns="0">
            <a:spAutoFit/>
          </a:bodyPr>
          <a:lstStyle/>
          <a:p>
            <a:pPr algn="l">
              <a:lnSpc>
                <a:spcPts val="3810"/>
              </a:lnSpc>
            </a:pPr>
            <a:r>
              <a:rPr lang="en-US" sz="2337" b="true">
                <a:solidFill>
                  <a:srgbClr val="156669"/>
                </a:solidFill>
                <a:latin typeface="Agrandir Medium"/>
                <a:ea typeface="Agrandir Medium"/>
                <a:cs typeface="Agrandir Medium"/>
                <a:sym typeface="Agrandir Medium"/>
              </a:rPr>
              <a:t>Our healthcare system offers a comprehensive, data-driven approach to patient care, combining automation, AI, and cloud technology to improve health outcomes and streamline medical processes.</a:t>
            </a:r>
          </a:p>
        </p:txBody>
      </p:sp>
      <p:grpSp>
        <p:nvGrpSpPr>
          <p:cNvPr name="Group 4" id="4"/>
          <p:cNvGrpSpPr/>
          <p:nvPr/>
        </p:nvGrpSpPr>
        <p:grpSpPr>
          <a:xfrm rot="0">
            <a:off x="9798126" y="414956"/>
            <a:ext cx="7824156" cy="2683327"/>
            <a:chOff x="0" y="0"/>
            <a:chExt cx="2213460" cy="759115"/>
          </a:xfrm>
        </p:grpSpPr>
        <p:sp>
          <p:nvSpPr>
            <p:cNvPr name="Freeform 5" id="5"/>
            <p:cNvSpPr/>
            <p:nvPr/>
          </p:nvSpPr>
          <p:spPr>
            <a:xfrm flipH="false" flipV="false" rot="0">
              <a:off x="0" y="0"/>
              <a:ext cx="2213460" cy="759115"/>
            </a:xfrm>
            <a:custGeom>
              <a:avLst/>
              <a:gdLst/>
              <a:ahLst/>
              <a:cxnLst/>
              <a:rect r="r" b="b" t="t" l="l"/>
              <a:pathLst>
                <a:path h="759115" w="2213460">
                  <a:moveTo>
                    <a:pt x="14842" y="0"/>
                  </a:moveTo>
                  <a:lnTo>
                    <a:pt x="2198618" y="0"/>
                  </a:lnTo>
                  <a:cubicBezTo>
                    <a:pt x="2202554" y="0"/>
                    <a:pt x="2206329" y="1564"/>
                    <a:pt x="2209113" y="4347"/>
                  </a:cubicBezTo>
                  <a:cubicBezTo>
                    <a:pt x="2211896" y="7131"/>
                    <a:pt x="2213460" y="10906"/>
                    <a:pt x="2213460" y="14842"/>
                  </a:cubicBezTo>
                  <a:lnTo>
                    <a:pt x="2213460" y="744273"/>
                  </a:lnTo>
                  <a:cubicBezTo>
                    <a:pt x="2213460" y="748209"/>
                    <a:pt x="2211896" y="751985"/>
                    <a:pt x="2209113" y="754768"/>
                  </a:cubicBezTo>
                  <a:cubicBezTo>
                    <a:pt x="2206329" y="757551"/>
                    <a:pt x="2202554" y="759115"/>
                    <a:pt x="2198618" y="759115"/>
                  </a:cubicBezTo>
                  <a:lnTo>
                    <a:pt x="14842" y="759115"/>
                  </a:lnTo>
                  <a:cubicBezTo>
                    <a:pt x="10906" y="759115"/>
                    <a:pt x="7131" y="757551"/>
                    <a:pt x="4347" y="754768"/>
                  </a:cubicBezTo>
                  <a:cubicBezTo>
                    <a:pt x="1564" y="751985"/>
                    <a:pt x="0" y="748209"/>
                    <a:pt x="0" y="744273"/>
                  </a:cubicBezTo>
                  <a:lnTo>
                    <a:pt x="0" y="14842"/>
                  </a:lnTo>
                  <a:cubicBezTo>
                    <a:pt x="0" y="10906"/>
                    <a:pt x="1564" y="7131"/>
                    <a:pt x="4347" y="4347"/>
                  </a:cubicBezTo>
                  <a:cubicBezTo>
                    <a:pt x="7131" y="1564"/>
                    <a:pt x="10906" y="0"/>
                    <a:pt x="14842" y="0"/>
                  </a:cubicBezTo>
                  <a:close/>
                </a:path>
              </a:pathLst>
            </a:custGeom>
            <a:solidFill>
              <a:srgbClr val="FBF6F1"/>
            </a:solidFill>
            <a:ln w="9525" cap="sq">
              <a:solidFill>
                <a:srgbClr val="000000"/>
              </a:solidFill>
              <a:prstDash val="solid"/>
              <a:miter/>
            </a:ln>
          </p:spPr>
        </p:sp>
        <p:sp>
          <p:nvSpPr>
            <p:cNvPr name="TextBox 6" id="6"/>
            <p:cNvSpPr txBox="true"/>
            <p:nvPr/>
          </p:nvSpPr>
          <p:spPr>
            <a:xfrm>
              <a:off x="0" y="-38100"/>
              <a:ext cx="2213460" cy="797215"/>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9798126" y="3677195"/>
            <a:ext cx="7824156" cy="2683327"/>
            <a:chOff x="0" y="0"/>
            <a:chExt cx="2213460" cy="759115"/>
          </a:xfrm>
        </p:grpSpPr>
        <p:sp>
          <p:nvSpPr>
            <p:cNvPr name="Freeform 8" id="8"/>
            <p:cNvSpPr/>
            <p:nvPr/>
          </p:nvSpPr>
          <p:spPr>
            <a:xfrm flipH="false" flipV="false" rot="0">
              <a:off x="0" y="0"/>
              <a:ext cx="2213460" cy="759115"/>
            </a:xfrm>
            <a:custGeom>
              <a:avLst/>
              <a:gdLst/>
              <a:ahLst/>
              <a:cxnLst/>
              <a:rect r="r" b="b" t="t" l="l"/>
              <a:pathLst>
                <a:path h="759115" w="2213460">
                  <a:moveTo>
                    <a:pt x="14842" y="0"/>
                  </a:moveTo>
                  <a:lnTo>
                    <a:pt x="2198618" y="0"/>
                  </a:lnTo>
                  <a:cubicBezTo>
                    <a:pt x="2202554" y="0"/>
                    <a:pt x="2206329" y="1564"/>
                    <a:pt x="2209113" y="4347"/>
                  </a:cubicBezTo>
                  <a:cubicBezTo>
                    <a:pt x="2211896" y="7131"/>
                    <a:pt x="2213460" y="10906"/>
                    <a:pt x="2213460" y="14842"/>
                  </a:cubicBezTo>
                  <a:lnTo>
                    <a:pt x="2213460" y="744273"/>
                  </a:lnTo>
                  <a:cubicBezTo>
                    <a:pt x="2213460" y="748209"/>
                    <a:pt x="2211896" y="751985"/>
                    <a:pt x="2209113" y="754768"/>
                  </a:cubicBezTo>
                  <a:cubicBezTo>
                    <a:pt x="2206329" y="757551"/>
                    <a:pt x="2202554" y="759115"/>
                    <a:pt x="2198618" y="759115"/>
                  </a:cubicBezTo>
                  <a:lnTo>
                    <a:pt x="14842" y="759115"/>
                  </a:lnTo>
                  <a:cubicBezTo>
                    <a:pt x="10906" y="759115"/>
                    <a:pt x="7131" y="757551"/>
                    <a:pt x="4347" y="754768"/>
                  </a:cubicBezTo>
                  <a:cubicBezTo>
                    <a:pt x="1564" y="751985"/>
                    <a:pt x="0" y="748209"/>
                    <a:pt x="0" y="744273"/>
                  </a:cubicBezTo>
                  <a:lnTo>
                    <a:pt x="0" y="14842"/>
                  </a:lnTo>
                  <a:cubicBezTo>
                    <a:pt x="0" y="10906"/>
                    <a:pt x="1564" y="7131"/>
                    <a:pt x="4347" y="4347"/>
                  </a:cubicBezTo>
                  <a:cubicBezTo>
                    <a:pt x="7131" y="1564"/>
                    <a:pt x="10906" y="0"/>
                    <a:pt x="14842" y="0"/>
                  </a:cubicBezTo>
                  <a:close/>
                </a:path>
              </a:pathLst>
            </a:custGeom>
            <a:solidFill>
              <a:srgbClr val="FBF6F1"/>
            </a:solidFill>
            <a:ln w="9525" cap="sq">
              <a:solidFill>
                <a:srgbClr val="000000"/>
              </a:solidFill>
              <a:prstDash val="solid"/>
              <a:miter/>
            </a:ln>
          </p:spPr>
        </p:sp>
        <p:sp>
          <p:nvSpPr>
            <p:cNvPr name="TextBox 9" id="9"/>
            <p:cNvSpPr txBox="true"/>
            <p:nvPr/>
          </p:nvSpPr>
          <p:spPr>
            <a:xfrm>
              <a:off x="0" y="-38100"/>
              <a:ext cx="2213460" cy="797215"/>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9798126" y="7114269"/>
            <a:ext cx="7824156" cy="2683327"/>
            <a:chOff x="0" y="0"/>
            <a:chExt cx="2213460" cy="759115"/>
          </a:xfrm>
        </p:grpSpPr>
        <p:sp>
          <p:nvSpPr>
            <p:cNvPr name="Freeform 11" id="11"/>
            <p:cNvSpPr/>
            <p:nvPr/>
          </p:nvSpPr>
          <p:spPr>
            <a:xfrm flipH="false" flipV="false" rot="0">
              <a:off x="0" y="0"/>
              <a:ext cx="2213460" cy="759115"/>
            </a:xfrm>
            <a:custGeom>
              <a:avLst/>
              <a:gdLst/>
              <a:ahLst/>
              <a:cxnLst/>
              <a:rect r="r" b="b" t="t" l="l"/>
              <a:pathLst>
                <a:path h="759115" w="2213460">
                  <a:moveTo>
                    <a:pt x="14842" y="0"/>
                  </a:moveTo>
                  <a:lnTo>
                    <a:pt x="2198618" y="0"/>
                  </a:lnTo>
                  <a:cubicBezTo>
                    <a:pt x="2202554" y="0"/>
                    <a:pt x="2206329" y="1564"/>
                    <a:pt x="2209113" y="4347"/>
                  </a:cubicBezTo>
                  <a:cubicBezTo>
                    <a:pt x="2211896" y="7131"/>
                    <a:pt x="2213460" y="10906"/>
                    <a:pt x="2213460" y="14842"/>
                  </a:cubicBezTo>
                  <a:lnTo>
                    <a:pt x="2213460" y="744273"/>
                  </a:lnTo>
                  <a:cubicBezTo>
                    <a:pt x="2213460" y="748209"/>
                    <a:pt x="2211896" y="751985"/>
                    <a:pt x="2209113" y="754768"/>
                  </a:cubicBezTo>
                  <a:cubicBezTo>
                    <a:pt x="2206329" y="757551"/>
                    <a:pt x="2202554" y="759115"/>
                    <a:pt x="2198618" y="759115"/>
                  </a:cubicBezTo>
                  <a:lnTo>
                    <a:pt x="14842" y="759115"/>
                  </a:lnTo>
                  <a:cubicBezTo>
                    <a:pt x="10906" y="759115"/>
                    <a:pt x="7131" y="757551"/>
                    <a:pt x="4347" y="754768"/>
                  </a:cubicBezTo>
                  <a:cubicBezTo>
                    <a:pt x="1564" y="751985"/>
                    <a:pt x="0" y="748209"/>
                    <a:pt x="0" y="744273"/>
                  </a:cubicBezTo>
                  <a:lnTo>
                    <a:pt x="0" y="14842"/>
                  </a:lnTo>
                  <a:cubicBezTo>
                    <a:pt x="0" y="10906"/>
                    <a:pt x="1564" y="7131"/>
                    <a:pt x="4347" y="4347"/>
                  </a:cubicBezTo>
                  <a:cubicBezTo>
                    <a:pt x="7131" y="1564"/>
                    <a:pt x="10906" y="0"/>
                    <a:pt x="14842" y="0"/>
                  </a:cubicBezTo>
                  <a:close/>
                </a:path>
              </a:pathLst>
            </a:custGeom>
            <a:solidFill>
              <a:srgbClr val="FBF6F1"/>
            </a:solidFill>
            <a:ln w="9525" cap="sq">
              <a:solidFill>
                <a:srgbClr val="000000"/>
              </a:solidFill>
              <a:prstDash val="solid"/>
              <a:miter/>
            </a:ln>
          </p:spPr>
        </p:sp>
        <p:sp>
          <p:nvSpPr>
            <p:cNvPr name="TextBox 12" id="12"/>
            <p:cNvSpPr txBox="true"/>
            <p:nvPr/>
          </p:nvSpPr>
          <p:spPr>
            <a:xfrm>
              <a:off x="0" y="-38100"/>
              <a:ext cx="2213460" cy="797215"/>
            </a:xfrm>
            <a:prstGeom prst="rect">
              <a:avLst/>
            </a:prstGeom>
          </p:spPr>
          <p:txBody>
            <a:bodyPr anchor="ctr" rtlCol="false" tIns="50800" lIns="50800" bIns="50800" rIns="50800"/>
            <a:lstStyle/>
            <a:p>
              <a:pPr algn="ctr">
                <a:lnSpc>
                  <a:spcPts val="2659"/>
                </a:lnSpc>
                <a:spcBef>
                  <a:spcPct val="0"/>
                </a:spcBef>
              </a:pPr>
            </a:p>
          </p:txBody>
        </p:sp>
      </p:grpSp>
      <p:sp>
        <p:nvSpPr>
          <p:cNvPr name="TextBox 13" id="13"/>
          <p:cNvSpPr txBox="true"/>
          <p:nvPr/>
        </p:nvSpPr>
        <p:spPr>
          <a:xfrm rot="0">
            <a:off x="10453667" y="7859268"/>
            <a:ext cx="2019558" cy="1431454"/>
          </a:xfrm>
          <a:prstGeom prst="rect">
            <a:avLst/>
          </a:prstGeom>
        </p:spPr>
        <p:txBody>
          <a:bodyPr anchor="t" rtlCol="false" tIns="0" lIns="0" bIns="0" rIns="0">
            <a:spAutoFit/>
          </a:bodyPr>
          <a:lstStyle/>
          <a:p>
            <a:pPr algn="l" marL="0" indent="0" lvl="0">
              <a:lnSpc>
                <a:spcPts val="10583"/>
              </a:lnSpc>
              <a:spcBef>
                <a:spcPct val="0"/>
              </a:spcBef>
            </a:pPr>
            <a:r>
              <a:rPr lang="en-US" sz="11024" spc="-1058" strike="noStrike" u="none">
                <a:solidFill>
                  <a:srgbClr val="156669"/>
                </a:solidFill>
                <a:latin typeface="Public Sans"/>
                <a:ea typeface="Public Sans"/>
                <a:cs typeface="Public Sans"/>
                <a:sym typeface="Public Sans"/>
              </a:rPr>
              <a:t>04.</a:t>
            </a:r>
          </a:p>
        </p:txBody>
      </p:sp>
      <p:sp>
        <p:nvSpPr>
          <p:cNvPr name="TextBox 14" id="14"/>
          <p:cNvSpPr txBox="true"/>
          <p:nvPr/>
        </p:nvSpPr>
        <p:spPr>
          <a:xfrm rot="0">
            <a:off x="12909773" y="7322157"/>
            <a:ext cx="4349527" cy="2143727"/>
          </a:xfrm>
          <a:prstGeom prst="rect">
            <a:avLst/>
          </a:prstGeom>
        </p:spPr>
        <p:txBody>
          <a:bodyPr anchor="t" rtlCol="false" tIns="0" lIns="0" bIns="0" rIns="0">
            <a:spAutoFit/>
          </a:bodyPr>
          <a:lstStyle/>
          <a:p>
            <a:pPr algn="l">
              <a:lnSpc>
                <a:spcPts val="2825"/>
              </a:lnSpc>
            </a:pPr>
            <a:r>
              <a:rPr lang="en-US" sz="1733" b="true">
                <a:solidFill>
                  <a:srgbClr val="156669"/>
                </a:solidFill>
                <a:latin typeface="Agrandir Medium"/>
                <a:ea typeface="Agrandir Medium"/>
                <a:cs typeface="Agrandir Medium"/>
                <a:sym typeface="Agrandir Medium"/>
              </a:rPr>
              <a:t>Cloud-Based Data Integration</a:t>
            </a:r>
          </a:p>
          <a:p>
            <a:pPr algn="l" marL="0" indent="0" lvl="0">
              <a:lnSpc>
                <a:spcPts val="2825"/>
              </a:lnSpc>
              <a:spcBef>
                <a:spcPct val="0"/>
              </a:spcBef>
            </a:pPr>
            <a:r>
              <a:rPr lang="en-US" b="true" sz="1733">
                <a:solidFill>
                  <a:srgbClr val="156669"/>
                </a:solidFill>
                <a:latin typeface="Agrandir Medium"/>
                <a:ea typeface="Agrandir Medium"/>
                <a:cs typeface="Agrandir Medium"/>
                <a:sym typeface="Agrandir Medium"/>
              </a:rPr>
              <a:t>With Firebase integration, patient health records are stored in the cloud, enabling easy access for healthcare providers and seamless synchronization across devices.</a:t>
            </a:r>
          </a:p>
        </p:txBody>
      </p:sp>
      <p:sp>
        <p:nvSpPr>
          <p:cNvPr name="TextBox 15" id="15"/>
          <p:cNvSpPr txBox="true"/>
          <p:nvPr/>
        </p:nvSpPr>
        <p:spPr>
          <a:xfrm rot="0">
            <a:off x="10453667" y="4505888"/>
            <a:ext cx="2019558" cy="1431454"/>
          </a:xfrm>
          <a:prstGeom prst="rect">
            <a:avLst/>
          </a:prstGeom>
        </p:spPr>
        <p:txBody>
          <a:bodyPr anchor="t" rtlCol="false" tIns="0" lIns="0" bIns="0" rIns="0">
            <a:spAutoFit/>
          </a:bodyPr>
          <a:lstStyle/>
          <a:p>
            <a:pPr algn="l" marL="0" indent="0" lvl="0">
              <a:lnSpc>
                <a:spcPts val="10583"/>
              </a:lnSpc>
              <a:spcBef>
                <a:spcPct val="0"/>
              </a:spcBef>
            </a:pPr>
            <a:r>
              <a:rPr lang="en-US" sz="11024" spc="-1058" strike="noStrike" u="none">
                <a:solidFill>
                  <a:srgbClr val="156669"/>
                </a:solidFill>
                <a:latin typeface="Public Sans"/>
                <a:ea typeface="Public Sans"/>
                <a:cs typeface="Public Sans"/>
                <a:sym typeface="Public Sans"/>
              </a:rPr>
              <a:t>03.</a:t>
            </a:r>
          </a:p>
        </p:txBody>
      </p:sp>
      <p:sp>
        <p:nvSpPr>
          <p:cNvPr name="TextBox 16" id="16"/>
          <p:cNvSpPr txBox="true"/>
          <p:nvPr/>
        </p:nvSpPr>
        <p:spPr>
          <a:xfrm rot="0">
            <a:off x="12689262" y="4061295"/>
            <a:ext cx="4349527" cy="1791302"/>
          </a:xfrm>
          <a:prstGeom prst="rect">
            <a:avLst/>
          </a:prstGeom>
        </p:spPr>
        <p:txBody>
          <a:bodyPr anchor="t" rtlCol="false" tIns="0" lIns="0" bIns="0" rIns="0">
            <a:spAutoFit/>
          </a:bodyPr>
          <a:lstStyle/>
          <a:p>
            <a:pPr algn="l">
              <a:lnSpc>
                <a:spcPts val="2825"/>
              </a:lnSpc>
            </a:pPr>
            <a:r>
              <a:rPr lang="en-US" sz="1733" b="true">
                <a:solidFill>
                  <a:srgbClr val="156669"/>
                </a:solidFill>
                <a:latin typeface="Agrandir Medium"/>
                <a:ea typeface="Agrandir Medium"/>
                <a:cs typeface="Agrandir Medium"/>
                <a:sym typeface="Agrandir Medium"/>
              </a:rPr>
              <a:t>AI-Driven Disease Detection</a:t>
            </a:r>
          </a:p>
          <a:p>
            <a:pPr algn="l" marL="0" indent="0" lvl="0">
              <a:lnSpc>
                <a:spcPts val="2825"/>
              </a:lnSpc>
              <a:spcBef>
                <a:spcPct val="0"/>
              </a:spcBef>
            </a:pPr>
            <a:r>
              <a:rPr lang="en-US" b="true" sz="1733">
                <a:solidFill>
                  <a:srgbClr val="156669"/>
                </a:solidFill>
                <a:latin typeface="Agrandir Medium"/>
                <a:ea typeface="Agrandir Medium"/>
                <a:cs typeface="Agrandir Medium"/>
                <a:sym typeface="Agrandir Medium"/>
              </a:rPr>
              <a:t>By using AI/ML models, we can analyze health data and predict early signs of illnesses like cold and cough, providing timely alerts.</a:t>
            </a:r>
          </a:p>
        </p:txBody>
      </p:sp>
      <p:sp>
        <p:nvSpPr>
          <p:cNvPr name="TextBox 17" id="17"/>
          <p:cNvSpPr txBox="true"/>
          <p:nvPr/>
        </p:nvSpPr>
        <p:spPr>
          <a:xfrm rot="0">
            <a:off x="10453667" y="1159955"/>
            <a:ext cx="2019558" cy="1431454"/>
          </a:xfrm>
          <a:prstGeom prst="rect">
            <a:avLst/>
          </a:prstGeom>
        </p:spPr>
        <p:txBody>
          <a:bodyPr anchor="t" rtlCol="false" tIns="0" lIns="0" bIns="0" rIns="0">
            <a:spAutoFit/>
          </a:bodyPr>
          <a:lstStyle/>
          <a:p>
            <a:pPr algn="l" marL="0" indent="0" lvl="0">
              <a:lnSpc>
                <a:spcPts val="10583"/>
              </a:lnSpc>
              <a:spcBef>
                <a:spcPct val="0"/>
              </a:spcBef>
            </a:pPr>
            <a:r>
              <a:rPr lang="en-US" sz="11024" spc="-1058" strike="noStrike" u="none">
                <a:solidFill>
                  <a:srgbClr val="156669"/>
                </a:solidFill>
                <a:latin typeface="Public Sans"/>
                <a:ea typeface="Public Sans"/>
                <a:cs typeface="Public Sans"/>
                <a:sym typeface="Public Sans"/>
              </a:rPr>
              <a:t>02.</a:t>
            </a:r>
          </a:p>
        </p:txBody>
      </p:sp>
      <p:sp>
        <p:nvSpPr>
          <p:cNvPr name="TextBox 18" id="18"/>
          <p:cNvSpPr txBox="true"/>
          <p:nvPr/>
        </p:nvSpPr>
        <p:spPr>
          <a:xfrm rot="0">
            <a:off x="12673250" y="748400"/>
            <a:ext cx="4349527" cy="1791302"/>
          </a:xfrm>
          <a:prstGeom prst="rect">
            <a:avLst/>
          </a:prstGeom>
        </p:spPr>
        <p:txBody>
          <a:bodyPr anchor="t" rtlCol="false" tIns="0" lIns="0" bIns="0" rIns="0">
            <a:spAutoFit/>
          </a:bodyPr>
          <a:lstStyle/>
          <a:p>
            <a:pPr algn="l">
              <a:lnSpc>
                <a:spcPts val="2825"/>
              </a:lnSpc>
            </a:pPr>
            <a:r>
              <a:rPr lang="en-US" sz="1733" b="true">
                <a:solidFill>
                  <a:srgbClr val="156669"/>
                </a:solidFill>
                <a:latin typeface="Agrandir Medium"/>
                <a:ea typeface="Agrandir Medium"/>
                <a:cs typeface="Agrandir Medium"/>
                <a:sym typeface="Agrandir Medium"/>
              </a:rPr>
              <a:t>Automated Tablet Dispensing</a:t>
            </a:r>
          </a:p>
          <a:p>
            <a:pPr algn="l" marL="0" indent="0" lvl="0">
              <a:lnSpc>
                <a:spcPts val="2825"/>
              </a:lnSpc>
              <a:spcBef>
                <a:spcPct val="0"/>
              </a:spcBef>
            </a:pPr>
            <a:r>
              <a:rPr lang="en-US" b="true" sz="1733">
                <a:solidFill>
                  <a:srgbClr val="156669"/>
                </a:solidFill>
                <a:latin typeface="Agrandir Medium"/>
                <a:ea typeface="Agrandir Medium"/>
                <a:cs typeface="Agrandir Medium"/>
                <a:sym typeface="Agrandir Medium"/>
              </a:rPr>
              <a:t>Our system automates the process of medication dispensing based on real-time health data and scheduled prescriptions, reducing human error.</a:t>
            </a:r>
          </a:p>
        </p:txBody>
      </p:sp>
      <p:grpSp>
        <p:nvGrpSpPr>
          <p:cNvPr name="Group 19" id="19"/>
          <p:cNvGrpSpPr/>
          <p:nvPr/>
        </p:nvGrpSpPr>
        <p:grpSpPr>
          <a:xfrm rot="0">
            <a:off x="396015" y="7156037"/>
            <a:ext cx="7580579" cy="2599791"/>
            <a:chOff x="0" y="0"/>
            <a:chExt cx="2213460" cy="759115"/>
          </a:xfrm>
        </p:grpSpPr>
        <p:sp>
          <p:nvSpPr>
            <p:cNvPr name="Freeform 20" id="20"/>
            <p:cNvSpPr/>
            <p:nvPr/>
          </p:nvSpPr>
          <p:spPr>
            <a:xfrm flipH="false" flipV="false" rot="0">
              <a:off x="0" y="0"/>
              <a:ext cx="2213460" cy="759115"/>
            </a:xfrm>
            <a:custGeom>
              <a:avLst/>
              <a:gdLst/>
              <a:ahLst/>
              <a:cxnLst/>
              <a:rect r="r" b="b" t="t" l="l"/>
              <a:pathLst>
                <a:path h="759115" w="2213460">
                  <a:moveTo>
                    <a:pt x="15319" y="0"/>
                  </a:moveTo>
                  <a:lnTo>
                    <a:pt x="2198141" y="0"/>
                  </a:lnTo>
                  <a:cubicBezTo>
                    <a:pt x="2206601" y="0"/>
                    <a:pt x="2213460" y="6859"/>
                    <a:pt x="2213460" y="15319"/>
                  </a:cubicBezTo>
                  <a:lnTo>
                    <a:pt x="2213460" y="743796"/>
                  </a:lnTo>
                  <a:cubicBezTo>
                    <a:pt x="2213460" y="752257"/>
                    <a:pt x="2206601" y="759115"/>
                    <a:pt x="2198141" y="759115"/>
                  </a:cubicBezTo>
                  <a:lnTo>
                    <a:pt x="15319" y="759115"/>
                  </a:lnTo>
                  <a:cubicBezTo>
                    <a:pt x="6859" y="759115"/>
                    <a:pt x="0" y="752257"/>
                    <a:pt x="0" y="743796"/>
                  </a:cubicBezTo>
                  <a:lnTo>
                    <a:pt x="0" y="15319"/>
                  </a:lnTo>
                  <a:cubicBezTo>
                    <a:pt x="0" y="6859"/>
                    <a:pt x="6859" y="0"/>
                    <a:pt x="15319" y="0"/>
                  </a:cubicBezTo>
                  <a:close/>
                </a:path>
              </a:pathLst>
            </a:custGeom>
            <a:solidFill>
              <a:srgbClr val="FBF6F1"/>
            </a:solidFill>
            <a:ln w="9525" cap="sq">
              <a:solidFill>
                <a:srgbClr val="000000"/>
              </a:solidFill>
              <a:prstDash val="solid"/>
              <a:miter/>
            </a:ln>
          </p:spPr>
        </p:sp>
        <p:sp>
          <p:nvSpPr>
            <p:cNvPr name="TextBox 21" id="21"/>
            <p:cNvSpPr txBox="true"/>
            <p:nvPr/>
          </p:nvSpPr>
          <p:spPr>
            <a:xfrm>
              <a:off x="0" y="-38100"/>
              <a:ext cx="2213460" cy="797215"/>
            </a:xfrm>
            <a:prstGeom prst="rect">
              <a:avLst/>
            </a:prstGeom>
          </p:spPr>
          <p:txBody>
            <a:bodyPr anchor="ctr" rtlCol="false" tIns="50800" lIns="50800" bIns="50800" rIns="50800"/>
            <a:lstStyle/>
            <a:p>
              <a:pPr algn="ctr">
                <a:lnSpc>
                  <a:spcPts val="2659"/>
                </a:lnSpc>
                <a:spcBef>
                  <a:spcPct val="0"/>
                </a:spcBef>
              </a:pPr>
            </a:p>
          </p:txBody>
        </p:sp>
      </p:grpSp>
      <p:sp>
        <p:nvSpPr>
          <p:cNvPr name="TextBox 22" id="22"/>
          <p:cNvSpPr txBox="true"/>
          <p:nvPr/>
        </p:nvSpPr>
        <p:spPr>
          <a:xfrm rot="0">
            <a:off x="1031148" y="7885256"/>
            <a:ext cx="1956686" cy="1379478"/>
          </a:xfrm>
          <a:prstGeom prst="rect">
            <a:avLst/>
          </a:prstGeom>
        </p:spPr>
        <p:txBody>
          <a:bodyPr anchor="t" rtlCol="false" tIns="0" lIns="0" bIns="0" rIns="0">
            <a:spAutoFit/>
          </a:bodyPr>
          <a:lstStyle/>
          <a:p>
            <a:pPr algn="l" marL="0" indent="0" lvl="0">
              <a:lnSpc>
                <a:spcPts val="10253"/>
              </a:lnSpc>
              <a:spcBef>
                <a:spcPct val="0"/>
              </a:spcBef>
            </a:pPr>
            <a:r>
              <a:rPr lang="en-US" sz="10680" spc="-1025" strike="noStrike" u="none">
                <a:solidFill>
                  <a:srgbClr val="156669"/>
                </a:solidFill>
                <a:latin typeface="Public Sans"/>
                <a:ea typeface="Public Sans"/>
                <a:cs typeface="Public Sans"/>
                <a:sym typeface="Public Sans"/>
              </a:rPr>
              <a:t>05.</a:t>
            </a:r>
          </a:p>
        </p:txBody>
      </p:sp>
      <p:sp>
        <p:nvSpPr>
          <p:cNvPr name="TextBox 23" id="23"/>
          <p:cNvSpPr txBox="true"/>
          <p:nvPr/>
        </p:nvSpPr>
        <p:spPr>
          <a:xfrm rot="0">
            <a:off x="3146474" y="7386395"/>
            <a:ext cx="4214120" cy="2079489"/>
          </a:xfrm>
          <a:prstGeom prst="rect">
            <a:avLst/>
          </a:prstGeom>
        </p:spPr>
        <p:txBody>
          <a:bodyPr anchor="t" rtlCol="false" tIns="0" lIns="0" bIns="0" rIns="0">
            <a:spAutoFit/>
          </a:bodyPr>
          <a:lstStyle/>
          <a:p>
            <a:pPr algn="l">
              <a:lnSpc>
                <a:spcPts val="2752"/>
              </a:lnSpc>
            </a:pPr>
            <a:r>
              <a:rPr lang="en-US" sz="1688" b="true">
                <a:solidFill>
                  <a:srgbClr val="156669"/>
                </a:solidFill>
                <a:latin typeface="Agrandir Medium"/>
                <a:ea typeface="Agrandir Medium"/>
                <a:cs typeface="Agrandir Medium"/>
                <a:sym typeface="Agrandir Medium"/>
              </a:rPr>
              <a:t>Enhanced Patient Care Efficiency</a:t>
            </a:r>
          </a:p>
          <a:p>
            <a:pPr algn="l" marL="0" indent="0" lvl="0">
              <a:lnSpc>
                <a:spcPts val="2752"/>
              </a:lnSpc>
              <a:spcBef>
                <a:spcPct val="0"/>
              </a:spcBef>
            </a:pPr>
            <a:r>
              <a:rPr lang="en-US" b="true" sz="1688">
                <a:solidFill>
                  <a:srgbClr val="156669"/>
                </a:solidFill>
                <a:latin typeface="Agrandir Medium"/>
                <a:ea typeface="Agrandir Medium"/>
                <a:cs typeface="Agrandir Medium"/>
                <a:sym typeface="Agrandir Medium"/>
              </a:rPr>
              <a:t>The solution improves healthcare delivery by automating repetitive tasks, enhancing decision-making with AI insights, and providing remote patient monitoring.</a:t>
            </a:r>
          </a:p>
        </p:txBody>
      </p:sp>
      <p:grpSp>
        <p:nvGrpSpPr>
          <p:cNvPr name="Group 24" id="24"/>
          <p:cNvGrpSpPr/>
          <p:nvPr/>
        </p:nvGrpSpPr>
        <p:grpSpPr>
          <a:xfrm rot="0">
            <a:off x="637074" y="498060"/>
            <a:ext cx="7339520" cy="2517119"/>
            <a:chOff x="0" y="0"/>
            <a:chExt cx="2213460" cy="759115"/>
          </a:xfrm>
        </p:grpSpPr>
        <p:sp>
          <p:nvSpPr>
            <p:cNvPr name="Freeform 25" id="25"/>
            <p:cNvSpPr/>
            <p:nvPr/>
          </p:nvSpPr>
          <p:spPr>
            <a:xfrm flipH="false" flipV="false" rot="0">
              <a:off x="0" y="0"/>
              <a:ext cx="2213460" cy="759115"/>
            </a:xfrm>
            <a:custGeom>
              <a:avLst/>
              <a:gdLst/>
              <a:ahLst/>
              <a:cxnLst/>
              <a:rect r="r" b="b" t="t" l="l"/>
              <a:pathLst>
                <a:path h="759115" w="2213460">
                  <a:moveTo>
                    <a:pt x="15822" y="0"/>
                  </a:moveTo>
                  <a:lnTo>
                    <a:pt x="2197637" y="0"/>
                  </a:lnTo>
                  <a:cubicBezTo>
                    <a:pt x="2206376" y="0"/>
                    <a:pt x="2213460" y="7084"/>
                    <a:pt x="2213460" y="15822"/>
                  </a:cubicBezTo>
                  <a:lnTo>
                    <a:pt x="2213460" y="743293"/>
                  </a:lnTo>
                  <a:cubicBezTo>
                    <a:pt x="2213460" y="752031"/>
                    <a:pt x="2206376" y="759115"/>
                    <a:pt x="2197637" y="759115"/>
                  </a:cubicBezTo>
                  <a:lnTo>
                    <a:pt x="15822" y="759115"/>
                  </a:lnTo>
                  <a:cubicBezTo>
                    <a:pt x="11626" y="759115"/>
                    <a:pt x="7602" y="757448"/>
                    <a:pt x="4634" y="754481"/>
                  </a:cubicBezTo>
                  <a:cubicBezTo>
                    <a:pt x="1667" y="751514"/>
                    <a:pt x="0" y="747489"/>
                    <a:pt x="0" y="743293"/>
                  </a:cubicBezTo>
                  <a:lnTo>
                    <a:pt x="0" y="15822"/>
                  </a:lnTo>
                  <a:cubicBezTo>
                    <a:pt x="0" y="7084"/>
                    <a:pt x="7084" y="0"/>
                    <a:pt x="15822" y="0"/>
                  </a:cubicBezTo>
                  <a:close/>
                </a:path>
              </a:pathLst>
            </a:custGeom>
            <a:solidFill>
              <a:srgbClr val="FBF6F1"/>
            </a:solidFill>
            <a:ln w="9525" cap="sq">
              <a:solidFill>
                <a:srgbClr val="000000"/>
              </a:solidFill>
              <a:prstDash val="solid"/>
              <a:miter/>
            </a:ln>
          </p:spPr>
        </p:sp>
        <p:sp>
          <p:nvSpPr>
            <p:cNvPr name="TextBox 26" id="26"/>
            <p:cNvSpPr txBox="true"/>
            <p:nvPr/>
          </p:nvSpPr>
          <p:spPr>
            <a:xfrm>
              <a:off x="0" y="-38100"/>
              <a:ext cx="2213460" cy="797215"/>
            </a:xfrm>
            <a:prstGeom prst="rect">
              <a:avLst/>
            </a:prstGeom>
          </p:spPr>
          <p:txBody>
            <a:bodyPr anchor="ctr" rtlCol="false" tIns="50800" lIns="50800" bIns="50800" rIns="50800"/>
            <a:lstStyle/>
            <a:p>
              <a:pPr algn="ctr">
                <a:lnSpc>
                  <a:spcPts val="2659"/>
                </a:lnSpc>
                <a:spcBef>
                  <a:spcPct val="0"/>
                </a:spcBef>
              </a:pPr>
            </a:p>
          </p:txBody>
        </p:sp>
      </p:grpSp>
      <p:sp>
        <p:nvSpPr>
          <p:cNvPr name="TextBox 27" id="27"/>
          <p:cNvSpPr txBox="true"/>
          <p:nvPr/>
        </p:nvSpPr>
        <p:spPr>
          <a:xfrm rot="0">
            <a:off x="1252009" y="1202138"/>
            <a:ext cx="1894464" cy="1337564"/>
          </a:xfrm>
          <a:prstGeom prst="rect">
            <a:avLst/>
          </a:prstGeom>
        </p:spPr>
        <p:txBody>
          <a:bodyPr anchor="t" rtlCol="false" tIns="0" lIns="0" bIns="0" rIns="0">
            <a:spAutoFit/>
          </a:bodyPr>
          <a:lstStyle/>
          <a:p>
            <a:pPr algn="l" marL="0" indent="0" lvl="0">
              <a:lnSpc>
                <a:spcPts val="9927"/>
              </a:lnSpc>
              <a:spcBef>
                <a:spcPct val="0"/>
              </a:spcBef>
            </a:pPr>
            <a:r>
              <a:rPr lang="en-US" sz="10341" spc="-992" strike="noStrike" u="none">
                <a:solidFill>
                  <a:srgbClr val="156669"/>
                </a:solidFill>
                <a:latin typeface="Public Sans"/>
                <a:ea typeface="Public Sans"/>
                <a:cs typeface="Public Sans"/>
                <a:sym typeface="Public Sans"/>
              </a:rPr>
              <a:t>01.</a:t>
            </a:r>
          </a:p>
        </p:txBody>
      </p:sp>
      <p:sp>
        <p:nvSpPr>
          <p:cNvPr name="TextBox 28" id="28"/>
          <p:cNvSpPr txBox="true"/>
          <p:nvPr/>
        </p:nvSpPr>
        <p:spPr>
          <a:xfrm rot="0">
            <a:off x="3264149" y="909560"/>
            <a:ext cx="4080113" cy="1681850"/>
          </a:xfrm>
          <a:prstGeom prst="rect">
            <a:avLst/>
          </a:prstGeom>
        </p:spPr>
        <p:txBody>
          <a:bodyPr anchor="t" rtlCol="false" tIns="0" lIns="0" bIns="0" rIns="0">
            <a:spAutoFit/>
          </a:bodyPr>
          <a:lstStyle/>
          <a:p>
            <a:pPr algn="l">
              <a:lnSpc>
                <a:spcPts val="2680"/>
              </a:lnSpc>
            </a:pPr>
            <a:r>
              <a:rPr lang="en-US" sz="1644" b="true">
                <a:solidFill>
                  <a:srgbClr val="156669"/>
                </a:solidFill>
                <a:latin typeface="Agrandir Medium"/>
                <a:ea typeface="Agrandir Medium"/>
                <a:cs typeface="Agrandir Medium"/>
                <a:sym typeface="Agrandir Medium"/>
              </a:rPr>
              <a:t>Real-Time Health Monitoring</a:t>
            </a:r>
          </a:p>
          <a:p>
            <a:pPr algn="l" marL="0" indent="0" lvl="0">
              <a:lnSpc>
                <a:spcPts val="2680"/>
              </a:lnSpc>
              <a:spcBef>
                <a:spcPct val="0"/>
              </a:spcBef>
            </a:pPr>
            <a:r>
              <a:rPr lang="en-US" b="true" sz="1644">
                <a:solidFill>
                  <a:srgbClr val="156669"/>
                </a:solidFill>
                <a:latin typeface="Agrandir Medium"/>
                <a:ea typeface="Agrandir Medium"/>
                <a:cs typeface="Agrandir Medium"/>
                <a:sym typeface="Agrandir Medium"/>
              </a:rPr>
              <a:t>Through wearable sensors, we aim to monitor vital signs like heart rate, temperature, and movement, ensuring constant and accurate health tracking.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0">
            <a:off x="10207727" y="2201071"/>
            <a:ext cx="7051573" cy="5884858"/>
          </a:xfrm>
          <a:custGeom>
            <a:avLst/>
            <a:gdLst/>
            <a:ahLst/>
            <a:cxnLst/>
            <a:rect r="r" b="b" t="t" l="l"/>
            <a:pathLst>
              <a:path h="5884858" w="7051573">
                <a:moveTo>
                  <a:pt x="0" y="0"/>
                </a:moveTo>
                <a:lnTo>
                  <a:pt x="7051573" y="0"/>
                </a:lnTo>
                <a:lnTo>
                  <a:pt x="7051573" y="5884858"/>
                </a:lnTo>
                <a:lnTo>
                  <a:pt x="0" y="58848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 id="3"/>
          <p:cNvSpPr txBox="true"/>
          <p:nvPr/>
        </p:nvSpPr>
        <p:spPr>
          <a:xfrm rot="0">
            <a:off x="1219200" y="2515516"/>
            <a:ext cx="8554947" cy="2987038"/>
          </a:xfrm>
          <a:prstGeom prst="rect">
            <a:avLst/>
          </a:prstGeom>
        </p:spPr>
        <p:txBody>
          <a:bodyPr anchor="t" rtlCol="false" tIns="0" lIns="0" bIns="0" rIns="0">
            <a:spAutoFit/>
          </a:bodyPr>
          <a:lstStyle/>
          <a:p>
            <a:pPr algn="l" marL="0" indent="0" lvl="0">
              <a:lnSpc>
                <a:spcPts val="7679"/>
              </a:lnSpc>
            </a:pPr>
            <a:r>
              <a:rPr lang="en-US" sz="7999" spc="-767">
                <a:solidFill>
                  <a:srgbClr val="156669"/>
                </a:solidFill>
                <a:latin typeface="Public Sans"/>
                <a:ea typeface="Public Sans"/>
                <a:cs typeface="Public Sans"/>
                <a:sym typeface="Public Sans"/>
              </a:rPr>
              <a:t>Real-Time Health Monitoring Integration:</a:t>
            </a:r>
          </a:p>
        </p:txBody>
      </p:sp>
      <p:sp>
        <p:nvSpPr>
          <p:cNvPr name="TextBox 4" id="4"/>
          <p:cNvSpPr txBox="true"/>
          <p:nvPr/>
        </p:nvSpPr>
        <p:spPr>
          <a:xfrm rot="0">
            <a:off x="1219200" y="5451829"/>
            <a:ext cx="7794590" cy="2491104"/>
          </a:xfrm>
          <a:prstGeom prst="rect">
            <a:avLst/>
          </a:prstGeom>
        </p:spPr>
        <p:txBody>
          <a:bodyPr anchor="t" rtlCol="false" tIns="0" lIns="0" bIns="0" rIns="0">
            <a:spAutoFit/>
          </a:bodyPr>
          <a:lstStyle/>
          <a:p>
            <a:pPr algn="l">
              <a:lnSpc>
                <a:spcPts val="3260"/>
              </a:lnSpc>
            </a:pPr>
            <a:r>
              <a:rPr lang="en-US" sz="2000" b="true">
                <a:solidFill>
                  <a:srgbClr val="156669"/>
                </a:solidFill>
                <a:latin typeface="Agrandir Medium"/>
                <a:ea typeface="Agrandir Medium"/>
                <a:cs typeface="Agrandir Medium"/>
                <a:sym typeface="Agrandir Medium"/>
              </a:rPr>
              <a:t>The system uses wearable devices equipped with sensors to monitor patient vitals such as temperature, heart rate, and GSR. These sensors send real-time data to Firebase, where it’s stored and continuously updated. This ensures that patient health is always tracked and actionable information is available to adjust medication needs accordingly.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0">
            <a:off x="10207727" y="2201071"/>
            <a:ext cx="7051573" cy="5884858"/>
          </a:xfrm>
          <a:custGeom>
            <a:avLst/>
            <a:gdLst/>
            <a:ahLst/>
            <a:cxnLst/>
            <a:rect r="r" b="b" t="t" l="l"/>
            <a:pathLst>
              <a:path h="5884858" w="7051573">
                <a:moveTo>
                  <a:pt x="0" y="0"/>
                </a:moveTo>
                <a:lnTo>
                  <a:pt x="7051573" y="0"/>
                </a:lnTo>
                <a:lnTo>
                  <a:pt x="7051573" y="5884858"/>
                </a:lnTo>
                <a:lnTo>
                  <a:pt x="0" y="58848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 id="3"/>
          <p:cNvSpPr txBox="true"/>
          <p:nvPr/>
        </p:nvSpPr>
        <p:spPr>
          <a:xfrm rot="0">
            <a:off x="1219200" y="2515516"/>
            <a:ext cx="8554947" cy="2987038"/>
          </a:xfrm>
          <a:prstGeom prst="rect">
            <a:avLst/>
          </a:prstGeom>
        </p:spPr>
        <p:txBody>
          <a:bodyPr anchor="t" rtlCol="false" tIns="0" lIns="0" bIns="0" rIns="0">
            <a:spAutoFit/>
          </a:bodyPr>
          <a:lstStyle/>
          <a:p>
            <a:pPr algn="l" marL="0" indent="0" lvl="0">
              <a:lnSpc>
                <a:spcPts val="7679"/>
              </a:lnSpc>
            </a:pPr>
            <a:r>
              <a:rPr lang="en-US" sz="7999" spc="-767">
                <a:solidFill>
                  <a:srgbClr val="156669"/>
                </a:solidFill>
                <a:latin typeface="Public Sans"/>
                <a:ea typeface="Public Sans"/>
                <a:cs typeface="Public Sans"/>
                <a:sym typeface="Public Sans"/>
              </a:rPr>
              <a:t>Automated Medication Dispensing:</a:t>
            </a:r>
          </a:p>
        </p:txBody>
      </p:sp>
      <p:sp>
        <p:nvSpPr>
          <p:cNvPr name="TextBox 4" id="4"/>
          <p:cNvSpPr txBox="true"/>
          <p:nvPr/>
        </p:nvSpPr>
        <p:spPr>
          <a:xfrm rot="0">
            <a:off x="1219200" y="5451829"/>
            <a:ext cx="7794590" cy="2900679"/>
          </a:xfrm>
          <a:prstGeom prst="rect">
            <a:avLst/>
          </a:prstGeom>
        </p:spPr>
        <p:txBody>
          <a:bodyPr anchor="t" rtlCol="false" tIns="0" lIns="0" bIns="0" rIns="0">
            <a:spAutoFit/>
          </a:bodyPr>
          <a:lstStyle/>
          <a:p>
            <a:pPr algn="l">
              <a:lnSpc>
                <a:spcPts val="3260"/>
              </a:lnSpc>
            </a:pPr>
            <a:r>
              <a:rPr lang="en-US" sz="2000" b="true">
                <a:solidFill>
                  <a:srgbClr val="156669"/>
                </a:solidFill>
                <a:latin typeface="Agrandir Medium"/>
                <a:ea typeface="Agrandir Medium"/>
                <a:cs typeface="Agrandir Medium"/>
                <a:sym typeface="Agrandir Medium"/>
              </a:rPr>
              <a:t>The RTC (Real-Time Clock) module ensures that medications are dispensed at the correct times. A servo motor controls the rotation of a wheel containing different medication compartments. Based on the scheduled time and any abnormal health data (such as a fever), the system will release the appropriate tablet, ensuring precise and timely medication management.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7FAAC8"/>
        </a:solidFill>
      </p:bgPr>
    </p:bg>
    <p:spTree>
      <p:nvGrpSpPr>
        <p:cNvPr id="1" name=""/>
        <p:cNvGrpSpPr/>
        <p:nvPr/>
      </p:nvGrpSpPr>
      <p:grpSpPr>
        <a:xfrm>
          <a:off x="0" y="0"/>
          <a:ext cx="0" cy="0"/>
          <a:chOff x="0" y="0"/>
          <a:chExt cx="0" cy="0"/>
        </a:xfrm>
      </p:grpSpPr>
      <p:sp>
        <p:nvSpPr>
          <p:cNvPr name="TextBox 2" id="2"/>
          <p:cNvSpPr txBox="true"/>
          <p:nvPr/>
        </p:nvSpPr>
        <p:spPr>
          <a:xfrm rot="0">
            <a:off x="1219200" y="2560743"/>
            <a:ext cx="6607659" cy="2015488"/>
          </a:xfrm>
          <a:prstGeom prst="rect">
            <a:avLst/>
          </a:prstGeom>
        </p:spPr>
        <p:txBody>
          <a:bodyPr anchor="t" rtlCol="false" tIns="0" lIns="0" bIns="0" rIns="0">
            <a:spAutoFit/>
          </a:bodyPr>
          <a:lstStyle/>
          <a:p>
            <a:pPr algn="l" marL="0" indent="0" lvl="0">
              <a:lnSpc>
                <a:spcPts val="7679"/>
              </a:lnSpc>
            </a:pPr>
            <a:r>
              <a:rPr lang="en-US" sz="7999" spc="-767">
                <a:solidFill>
                  <a:srgbClr val="FBF6F1"/>
                </a:solidFill>
                <a:latin typeface="Public Sans"/>
                <a:ea typeface="Public Sans"/>
                <a:cs typeface="Public Sans"/>
                <a:sym typeface="Public Sans"/>
              </a:rPr>
              <a:t>Mobile App for User Interaction:</a:t>
            </a:r>
          </a:p>
        </p:txBody>
      </p:sp>
      <p:sp>
        <p:nvSpPr>
          <p:cNvPr name="TextBox 3" id="3"/>
          <p:cNvSpPr txBox="true"/>
          <p:nvPr/>
        </p:nvSpPr>
        <p:spPr>
          <a:xfrm rot="0">
            <a:off x="1219200" y="5781161"/>
            <a:ext cx="6607659" cy="2900679"/>
          </a:xfrm>
          <a:prstGeom prst="rect">
            <a:avLst/>
          </a:prstGeom>
        </p:spPr>
        <p:txBody>
          <a:bodyPr anchor="t" rtlCol="false" tIns="0" lIns="0" bIns="0" rIns="0">
            <a:spAutoFit/>
          </a:bodyPr>
          <a:lstStyle/>
          <a:p>
            <a:pPr algn="l">
              <a:lnSpc>
                <a:spcPts val="3260"/>
              </a:lnSpc>
            </a:pPr>
            <a:r>
              <a:rPr lang="en-US" sz="2000" b="true">
                <a:solidFill>
                  <a:srgbClr val="FBF6F1"/>
                </a:solidFill>
                <a:latin typeface="Agrandir Medium"/>
                <a:ea typeface="Agrandir Medium"/>
                <a:cs typeface="Agrandir Medium"/>
                <a:sym typeface="Agrandir Medium"/>
              </a:rPr>
              <a:t>A Python-based mobile app allows users to input medication details, view upcoming medication schedules, and monitor health data. The app provides a simple and intuitive interface for both the patient and the caregiver to track and adjust medications while providing real-time updates on the patient's health.</a:t>
            </a:r>
          </a:p>
        </p:txBody>
      </p:sp>
      <p:grpSp>
        <p:nvGrpSpPr>
          <p:cNvPr name="Group 4" id="4"/>
          <p:cNvGrpSpPr/>
          <p:nvPr/>
        </p:nvGrpSpPr>
        <p:grpSpPr>
          <a:xfrm rot="0">
            <a:off x="8953591" y="1520685"/>
            <a:ext cx="7944572" cy="7245630"/>
            <a:chOff x="0" y="0"/>
            <a:chExt cx="6962546" cy="6350000"/>
          </a:xfrm>
        </p:grpSpPr>
        <p:sp>
          <p:nvSpPr>
            <p:cNvPr name="Freeform 5" id="5"/>
            <p:cNvSpPr/>
            <p:nvPr/>
          </p:nvSpPr>
          <p:spPr>
            <a:xfrm flipH="false" flipV="false" rot="0">
              <a:off x="-6883" y="-1308"/>
              <a:ext cx="6984085" cy="6352794"/>
            </a:xfrm>
            <a:custGeom>
              <a:avLst/>
              <a:gdLst/>
              <a:ahLst/>
              <a:cxnLst/>
              <a:rect r="r" b="b" t="t" l="l"/>
              <a:pathLst>
                <a:path h="6352794" w="6984085">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31188" t="0" r="-31188" b="0"/>
              </a:stretch>
            </a:blip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7FAAC8"/>
        </a:solidFill>
      </p:bgPr>
    </p:bg>
    <p:spTree>
      <p:nvGrpSpPr>
        <p:cNvPr id="1" name=""/>
        <p:cNvGrpSpPr/>
        <p:nvPr/>
      </p:nvGrpSpPr>
      <p:grpSpPr>
        <a:xfrm>
          <a:off x="0" y="0"/>
          <a:ext cx="0" cy="0"/>
          <a:chOff x="0" y="0"/>
          <a:chExt cx="0" cy="0"/>
        </a:xfrm>
      </p:grpSpPr>
      <p:sp>
        <p:nvSpPr>
          <p:cNvPr name="TextBox 2" id="2"/>
          <p:cNvSpPr txBox="true"/>
          <p:nvPr/>
        </p:nvSpPr>
        <p:spPr>
          <a:xfrm rot="0">
            <a:off x="1219200" y="2560743"/>
            <a:ext cx="6607659" cy="2015488"/>
          </a:xfrm>
          <a:prstGeom prst="rect">
            <a:avLst/>
          </a:prstGeom>
        </p:spPr>
        <p:txBody>
          <a:bodyPr anchor="t" rtlCol="false" tIns="0" lIns="0" bIns="0" rIns="0">
            <a:spAutoFit/>
          </a:bodyPr>
          <a:lstStyle/>
          <a:p>
            <a:pPr algn="l" marL="0" indent="0" lvl="0">
              <a:lnSpc>
                <a:spcPts val="7679"/>
              </a:lnSpc>
            </a:pPr>
            <a:r>
              <a:rPr lang="en-US" sz="7999" spc="-767">
                <a:solidFill>
                  <a:srgbClr val="FBF6F1"/>
                </a:solidFill>
                <a:latin typeface="Public Sans"/>
                <a:ea typeface="Public Sans"/>
                <a:cs typeface="Public Sans"/>
                <a:sym typeface="Public Sans"/>
              </a:rPr>
              <a:t>AI-Enabled Diagnosis</a:t>
            </a:r>
          </a:p>
        </p:txBody>
      </p:sp>
      <p:sp>
        <p:nvSpPr>
          <p:cNvPr name="TextBox 3" id="3"/>
          <p:cNvSpPr txBox="true"/>
          <p:nvPr/>
        </p:nvSpPr>
        <p:spPr>
          <a:xfrm rot="0">
            <a:off x="1219200" y="4675055"/>
            <a:ext cx="6883684" cy="4782274"/>
          </a:xfrm>
          <a:prstGeom prst="rect">
            <a:avLst/>
          </a:prstGeom>
        </p:spPr>
        <p:txBody>
          <a:bodyPr anchor="t" rtlCol="false" tIns="0" lIns="0" bIns="0" rIns="0">
            <a:spAutoFit/>
          </a:bodyPr>
          <a:lstStyle/>
          <a:p>
            <a:pPr algn="l">
              <a:lnSpc>
                <a:spcPts val="4716"/>
              </a:lnSpc>
            </a:pPr>
            <a:r>
              <a:rPr lang="en-US" sz="2893" b="true">
                <a:solidFill>
                  <a:srgbClr val="FBF6F1"/>
                </a:solidFill>
                <a:latin typeface="Agrandir Medium"/>
                <a:ea typeface="Agrandir Medium"/>
                <a:cs typeface="Agrandir Medium"/>
                <a:sym typeface="Agrandir Medium"/>
              </a:rPr>
              <a:t>An AI/ML model, processes real-time sensor data to detect possible health conditions such as a fever or cold. This AI-driven analysis helps diagnose patient conditions and automatically adjusts the medication if abnormal vitals are detected, enhancing personalized care.</a:t>
            </a:r>
          </a:p>
        </p:txBody>
      </p:sp>
      <p:grpSp>
        <p:nvGrpSpPr>
          <p:cNvPr name="Group 4" id="4"/>
          <p:cNvGrpSpPr/>
          <p:nvPr/>
        </p:nvGrpSpPr>
        <p:grpSpPr>
          <a:xfrm rot="0">
            <a:off x="8953591" y="1520685"/>
            <a:ext cx="7944572" cy="7245630"/>
            <a:chOff x="0" y="0"/>
            <a:chExt cx="6962546" cy="6350000"/>
          </a:xfrm>
        </p:grpSpPr>
        <p:sp>
          <p:nvSpPr>
            <p:cNvPr name="Freeform 5" id="5"/>
            <p:cNvSpPr/>
            <p:nvPr/>
          </p:nvSpPr>
          <p:spPr>
            <a:xfrm flipH="false" flipV="false" rot="0">
              <a:off x="-6883" y="-1308"/>
              <a:ext cx="6984085" cy="6352794"/>
            </a:xfrm>
            <a:custGeom>
              <a:avLst/>
              <a:gdLst/>
              <a:ahLst/>
              <a:cxnLst/>
              <a:rect r="r" b="b" t="t" l="l"/>
              <a:pathLst>
                <a:path h="6352794" w="6984085">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31188" t="0" r="-31188" b="0"/>
              </a:stretch>
            </a:blip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sp>
        <p:nvSpPr>
          <p:cNvPr name="Freeform 2" id="2"/>
          <p:cNvSpPr/>
          <p:nvPr/>
        </p:nvSpPr>
        <p:spPr>
          <a:xfrm flipH="false" flipV="false" rot="0">
            <a:off x="1428750" y="514350"/>
            <a:ext cx="15430500" cy="4629150"/>
          </a:xfrm>
          <a:custGeom>
            <a:avLst/>
            <a:gdLst/>
            <a:ahLst/>
            <a:cxnLst/>
            <a:rect r="r" b="b" t="t" l="l"/>
            <a:pathLst>
              <a:path h="4629150" w="15430500">
                <a:moveTo>
                  <a:pt x="0" y="0"/>
                </a:moveTo>
                <a:lnTo>
                  <a:pt x="15430500" y="0"/>
                </a:lnTo>
                <a:lnTo>
                  <a:pt x="15430500" y="4629150"/>
                </a:lnTo>
                <a:lnTo>
                  <a:pt x="0" y="4629150"/>
                </a:lnTo>
                <a:lnTo>
                  <a:pt x="0" y="0"/>
                </a:lnTo>
                <a:close/>
              </a:path>
            </a:pathLst>
          </a:custGeom>
          <a:blipFill>
            <a:blip r:embed="rId2"/>
            <a:stretch>
              <a:fillRect l="0" t="0" r="0" b="0"/>
            </a:stretch>
          </a:blipFill>
        </p:spPr>
      </p:sp>
      <p:sp>
        <p:nvSpPr>
          <p:cNvPr name="TextBox 3" id="3"/>
          <p:cNvSpPr txBox="true"/>
          <p:nvPr/>
        </p:nvSpPr>
        <p:spPr>
          <a:xfrm rot="0">
            <a:off x="7837231" y="5570254"/>
            <a:ext cx="8914069" cy="3621238"/>
          </a:xfrm>
          <a:prstGeom prst="rect">
            <a:avLst/>
          </a:prstGeom>
        </p:spPr>
        <p:txBody>
          <a:bodyPr anchor="t" rtlCol="false" tIns="0" lIns="0" bIns="0" rIns="0">
            <a:spAutoFit/>
          </a:bodyPr>
          <a:lstStyle/>
          <a:p>
            <a:pPr algn="l" marL="0" indent="0" lvl="0">
              <a:lnSpc>
                <a:spcPts val="2805"/>
              </a:lnSpc>
              <a:spcBef>
                <a:spcPct val="0"/>
              </a:spcBef>
            </a:pPr>
            <a:r>
              <a:rPr lang="en-US" sz="2550" strike="noStrike" u="none">
                <a:solidFill>
                  <a:srgbClr val="156669"/>
                </a:solidFill>
                <a:latin typeface="Agrandir"/>
                <a:ea typeface="Agrandir"/>
                <a:cs typeface="Agrandir"/>
                <a:sym typeface="Agrandir"/>
              </a:rPr>
              <a:t>Our machine learning model achieves an impressive 91.92% accuracy with a low loss value of 0.2154, demonstrating strong reliability in predicting health outcomes. This level of accuracy is vital for patient safety and effective treatment. By incorporating this model into wearable devices and remote monitoring systems, we enhance health assessments and reduce misdiagnosis risks. We aim to further refine the model by integrating diverse data sources to continue improving healthcare analytics, supporting precise and timely care delivery.</a:t>
            </a:r>
          </a:p>
        </p:txBody>
      </p:sp>
      <p:sp>
        <p:nvSpPr>
          <p:cNvPr name="TextBox 4" id="4"/>
          <p:cNvSpPr txBox="true"/>
          <p:nvPr/>
        </p:nvSpPr>
        <p:spPr>
          <a:xfrm rot="0">
            <a:off x="1536700" y="7367945"/>
            <a:ext cx="6469912" cy="390525"/>
          </a:xfrm>
          <a:prstGeom prst="rect">
            <a:avLst/>
          </a:prstGeom>
        </p:spPr>
        <p:txBody>
          <a:bodyPr anchor="t" rtlCol="false" tIns="0" lIns="0" bIns="0" rIns="0">
            <a:spAutoFit/>
          </a:bodyPr>
          <a:lstStyle/>
          <a:p>
            <a:pPr algn="l" marL="0" indent="0" lvl="0">
              <a:lnSpc>
                <a:spcPts val="2700"/>
              </a:lnSpc>
              <a:spcBef>
                <a:spcPct val="0"/>
              </a:spcBef>
            </a:pPr>
            <a:r>
              <a:rPr lang="en-US" sz="3000" spc="-288">
                <a:solidFill>
                  <a:srgbClr val="156669"/>
                </a:solidFill>
                <a:latin typeface="Public Sans"/>
                <a:ea typeface="Public Sans"/>
                <a:cs typeface="Public Sans"/>
                <a:sym typeface="Public Sans"/>
              </a:rPr>
              <a:t>Success rate for our model</a:t>
            </a:r>
          </a:p>
        </p:txBody>
      </p:sp>
      <p:sp>
        <p:nvSpPr>
          <p:cNvPr name="TextBox 5" id="5"/>
          <p:cNvSpPr txBox="true"/>
          <p:nvPr/>
        </p:nvSpPr>
        <p:spPr>
          <a:xfrm rot="0">
            <a:off x="1536700" y="6253521"/>
            <a:ext cx="6469912" cy="1047749"/>
          </a:xfrm>
          <a:prstGeom prst="rect">
            <a:avLst/>
          </a:prstGeom>
        </p:spPr>
        <p:txBody>
          <a:bodyPr anchor="t" rtlCol="false" tIns="0" lIns="0" bIns="0" rIns="0">
            <a:spAutoFit/>
          </a:bodyPr>
          <a:lstStyle/>
          <a:p>
            <a:pPr algn="l" marL="0" indent="0" lvl="0">
              <a:lnSpc>
                <a:spcPts val="7649"/>
              </a:lnSpc>
              <a:spcBef>
                <a:spcPct val="0"/>
              </a:spcBef>
            </a:pPr>
            <a:r>
              <a:rPr lang="en-US" sz="8499" spc="-815">
                <a:solidFill>
                  <a:srgbClr val="156669"/>
                </a:solidFill>
                <a:latin typeface="Public Sans"/>
                <a:ea typeface="Public Sans"/>
                <a:cs typeface="Public Sans"/>
                <a:sym typeface="Public Sans"/>
              </a:rPr>
              <a:t>91.92%</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sp>
        <p:nvSpPr>
          <p:cNvPr name="Freeform 2" id="2"/>
          <p:cNvSpPr/>
          <p:nvPr/>
        </p:nvSpPr>
        <p:spPr>
          <a:xfrm flipH="false" flipV="false" rot="0">
            <a:off x="119434" y="0"/>
            <a:ext cx="4967725" cy="4724076"/>
          </a:xfrm>
          <a:custGeom>
            <a:avLst/>
            <a:gdLst/>
            <a:ahLst/>
            <a:cxnLst/>
            <a:rect r="r" b="b" t="t" l="l"/>
            <a:pathLst>
              <a:path h="4724076" w="4967725">
                <a:moveTo>
                  <a:pt x="0" y="0"/>
                </a:moveTo>
                <a:lnTo>
                  <a:pt x="4967725" y="0"/>
                </a:lnTo>
                <a:lnTo>
                  <a:pt x="4967725" y="4724076"/>
                </a:lnTo>
                <a:lnTo>
                  <a:pt x="0" y="4724076"/>
                </a:lnTo>
                <a:lnTo>
                  <a:pt x="0" y="0"/>
                </a:lnTo>
                <a:close/>
              </a:path>
            </a:pathLst>
          </a:custGeom>
          <a:blipFill>
            <a:blip r:embed="rId2"/>
            <a:stretch>
              <a:fillRect l="0" t="0" r="0" b="0"/>
            </a:stretch>
          </a:blipFill>
        </p:spPr>
      </p:sp>
      <p:sp>
        <p:nvSpPr>
          <p:cNvPr name="Freeform 3" id="3"/>
          <p:cNvSpPr/>
          <p:nvPr/>
        </p:nvSpPr>
        <p:spPr>
          <a:xfrm flipH="false" flipV="false" rot="0">
            <a:off x="0" y="5709529"/>
            <a:ext cx="6211366" cy="4557252"/>
          </a:xfrm>
          <a:custGeom>
            <a:avLst/>
            <a:gdLst/>
            <a:ahLst/>
            <a:cxnLst/>
            <a:rect r="r" b="b" t="t" l="l"/>
            <a:pathLst>
              <a:path h="4557252" w="6211366">
                <a:moveTo>
                  <a:pt x="0" y="0"/>
                </a:moveTo>
                <a:lnTo>
                  <a:pt x="6211366" y="0"/>
                </a:lnTo>
                <a:lnTo>
                  <a:pt x="6211366" y="4557252"/>
                </a:lnTo>
                <a:lnTo>
                  <a:pt x="0" y="4557252"/>
                </a:lnTo>
                <a:lnTo>
                  <a:pt x="0" y="0"/>
                </a:lnTo>
                <a:close/>
              </a:path>
            </a:pathLst>
          </a:custGeom>
          <a:blipFill>
            <a:blip r:embed="rId3"/>
            <a:stretch>
              <a:fillRect l="0" t="0" r="0" b="0"/>
            </a:stretch>
          </a:blipFill>
        </p:spPr>
      </p:sp>
      <p:sp>
        <p:nvSpPr>
          <p:cNvPr name="Freeform 4" id="4"/>
          <p:cNvSpPr/>
          <p:nvPr/>
        </p:nvSpPr>
        <p:spPr>
          <a:xfrm flipH="false" flipV="false" rot="0">
            <a:off x="13084969" y="134001"/>
            <a:ext cx="5369705" cy="4879357"/>
          </a:xfrm>
          <a:custGeom>
            <a:avLst/>
            <a:gdLst/>
            <a:ahLst/>
            <a:cxnLst/>
            <a:rect r="r" b="b" t="t" l="l"/>
            <a:pathLst>
              <a:path h="4879357" w="5369705">
                <a:moveTo>
                  <a:pt x="0" y="0"/>
                </a:moveTo>
                <a:lnTo>
                  <a:pt x="5369705" y="0"/>
                </a:lnTo>
                <a:lnTo>
                  <a:pt x="5369705" y="4879357"/>
                </a:lnTo>
                <a:lnTo>
                  <a:pt x="0" y="4879357"/>
                </a:lnTo>
                <a:lnTo>
                  <a:pt x="0" y="0"/>
                </a:lnTo>
                <a:close/>
              </a:path>
            </a:pathLst>
          </a:custGeom>
          <a:blipFill>
            <a:blip r:embed="rId4"/>
            <a:stretch>
              <a:fillRect l="0" t="0" r="0" b="0"/>
            </a:stretch>
          </a:blipFill>
        </p:spPr>
      </p:sp>
      <p:sp>
        <p:nvSpPr>
          <p:cNvPr name="Freeform 5" id="5"/>
          <p:cNvSpPr/>
          <p:nvPr/>
        </p:nvSpPr>
        <p:spPr>
          <a:xfrm flipH="false" flipV="false" rot="0">
            <a:off x="12272009" y="5568290"/>
            <a:ext cx="6015991" cy="4839730"/>
          </a:xfrm>
          <a:custGeom>
            <a:avLst/>
            <a:gdLst/>
            <a:ahLst/>
            <a:cxnLst/>
            <a:rect r="r" b="b" t="t" l="l"/>
            <a:pathLst>
              <a:path h="4839730" w="6015991">
                <a:moveTo>
                  <a:pt x="0" y="0"/>
                </a:moveTo>
                <a:lnTo>
                  <a:pt x="6015991" y="0"/>
                </a:lnTo>
                <a:lnTo>
                  <a:pt x="6015991" y="4839730"/>
                </a:lnTo>
                <a:lnTo>
                  <a:pt x="0" y="4839730"/>
                </a:lnTo>
                <a:lnTo>
                  <a:pt x="0" y="0"/>
                </a:lnTo>
                <a:close/>
              </a:path>
            </a:pathLst>
          </a:custGeom>
          <a:blipFill>
            <a:blip r:embed="rId5"/>
            <a:stretch>
              <a:fillRect l="0" t="0" r="0" b="0"/>
            </a:stretch>
          </a:blipFill>
        </p:spPr>
      </p:sp>
      <p:sp>
        <p:nvSpPr>
          <p:cNvPr name="TextBox 6" id="6"/>
          <p:cNvSpPr txBox="true"/>
          <p:nvPr/>
        </p:nvSpPr>
        <p:spPr>
          <a:xfrm rot="0">
            <a:off x="4562475" y="3875501"/>
            <a:ext cx="8915663" cy="2832727"/>
          </a:xfrm>
          <a:prstGeom prst="rect">
            <a:avLst/>
          </a:prstGeom>
        </p:spPr>
        <p:txBody>
          <a:bodyPr anchor="t" rtlCol="false" tIns="0" lIns="0" bIns="0" rIns="0">
            <a:spAutoFit/>
          </a:bodyPr>
          <a:lstStyle/>
          <a:p>
            <a:pPr algn="ctr">
              <a:lnSpc>
                <a:spcPts val="11340"/>
              </a:lnSpc>
            </a:pPr>
            <a:r>
              <a:rPr lang="en-US" sz="8100" b="true">
                <a:solidFill>
                  <a:srgbClr val="FBF6F1"/>
                </a:solidFill>
                <a:latin typeface="Canva Sans Bold"/>
                <a:ea typeface="Canva Sans Bold"/>
                <a:cs typeface="Canva Sans Bold"/>
                <a:sym typeface="Canva Sans Bold"/>
              </a:rPr>
              <a:t>Some results of our model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DAGSJHZBCrE</dc:identifier>
  <dcterms:modified xsi:type="dcterms:W3CDTF">2011-08-01T06:04:30Z</dcterms:modified>
  <cp:revision>1</cp:revision>
  <dc:title>V-Medithon</dc:title>
</cp:coreProperties>
</file>

<file path=docProps/thumbnail.jpeg>
</file>